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8" r:id="rId3"/>
    <p:sldId id="283" r:id="rId4"/>
    <p:sldId id="302" r:id="rId5"/>
    <p:sldId id="293" r:id="rId6"/>
    <p:sldId id="308" r:id="rId7"/>
    <p:sldId id="309" r:id="rId8"/>
    <p:sldId id="287" r:id="rId9"/>
    <p:sldId id="303" r:id="rId10"/>
    <p:sldId id="305" r:id="rId11"/>
    <p:sldId id="304" r:id="rId12"/>
    <p:sldId id="310" r:id="rId13"/>
    <p:sldId id="311" r:id="rId14"/>
    <p:sldId id="296" r:id="rId15"/>
    <p:sldId id="312" r:id="rId16"/>
    <p:sldId id="289" r:id="rId17"/>
    <p:sldId id="313" r:id="rId18"/>
    <p:sldId id="314" r:id="rId19"/>
    <p:sldId id="316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A353C"/>
    <a:srgbClr val="F05120"/>
    <a:srgbClr val="005C4A"/>
    <a:srgbClr val="EFCACA"/>
    <a:srgbClr val="579488"/>
    <a:srgbClr val="9DD526"/>
    <a:srgbClr val="FB3803"/>
    <a:srgbClr val="EF536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0" autoAdjust="0"/>
    <p:restoredTop sz="88856" autoAdjust="0"/>
  </p:normalViewPr>
  <p:slideViewPr>
    <p:cSldViewPr>
      <p:cViewPr varScale="1">
        <p:scale>
          <a:sx n="133" d="100"/>
          <a:sy n="133" d="100"/>
        </p:scale>
        <p:origin x="1140" y="1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4/10/2023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Teks</a:t>
            </a:r>
            <a:r>
              <a:rPr lang="en-US" dirty="0"/>
              <a:t> </a:t>
            </a:r>
            <a:r>
              <a:rPr lang="en-US" dirty="0" err="1"/>
              <a:t>warna</a:t>
            </a:r>
            <a:r>
              <a:rPr lang="en-US" dirty="0"/>
              <a:t> “MTK” </a:t>
            </a:r>
            <a:r>
              <a:rPr lang="en-US" dirty="0" err="1"/>
              <a:t>diubah</a:t>
            </a:r>
            <a:r>
              <a:rPr lang="en-US" baseline="0" dirty="0"/>
              <a:t> </a:t>
            </a:r>
            <a:r>
              <a:rPr lang="en-US" baseline="0" dirty="0" err="1"/>
              <a:t>sesuai</a:t>
            </a:r>
            <a:r>
              <a:rPr lang="en-US" baseline="0" dirty="0"/>
              <a:t> cover </a:t>
            </a:r>
            <a:r>
              <a:rPr lang="en-US" baseline="0" dirty="0" err="1"/>
              <a:t>dan</a:t>
            </a:r>
            <a:r>
              <a:rPr lang="en-US" baseline="0" dirty="0"/>
              <a:t> </a:t>
            </a:r>
            <a:r>
              <a:rPr lang="en-US" baseline="0" dirty="0" err="1"/>
              <a:t>tingkat</a:t>
            </a:r>
            <a:r>
              <a:rPr lang="en-US" baseline="0" dirty="0"/>
              <a:t> </a:t>
            </a:r>
            <a:r>
              <a:rPr lang="en-US" baseline="0" dirty="0" err="1"/>
              <a:t>kelas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8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0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862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550FB-E1D1-6EED-9D3A-55FAAE9AB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AD586-039C-FC44-049A-AE5503A86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39AD4-9347-F66A-1F0E-9C8EBDA44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5213A-4ED7-47A6-A565-1B82D2F9D783}" type="datetimeFigureOut">
              <a:rPr lang="en-ID" smtClean="0"/>
              <a:t>10/04/2023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D4DF8-1FCE-A408-1E82-DC3C4444C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1B17C-D084-9901-5B62-1AC9FEFE5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D877-703A-458F-8A92-9E00601063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271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4/10/2023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"/>
            <a:ext cx="9144000" cy="5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9"/>
          <p:cNvCxnSpPr/>
          <p:nvPr/>
        </p:nvCxnSpPr>
        <p:spPr>
          <a:xfrm>
            <a:off x="3810025" y="2876550"/>
            <a:ext cx="4495775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520978" y="1194343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40914" y="2977351"/>
            <a:ext cx="243400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SMA/MA KELAS XI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3657600" y="1876747"/>
            <a:ext cx="4495775" cy="718215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>
                <a:solidFill>
                  <a:srgbClr val="CA353C"/>
                </a:solidFill>
                <a:cs typeface="Arial" pitchFamily="34" charset="0"/>
              </a:rPr>
              <a:t>MATEMATIKA</a:t>
            </a:r>
          </a:p>
        </p:txBody>
      </p:sp>
      <p:sp>
        <p:nvSpPr>
          <p:cNvPr id="13" name="Cube 12"/>
          <p:cNvSpPr/>
          <p:nvPr/>
        </p:nvSpPr>
        <p:spPr>
          <a:xfrm>
            <a:off x="1251549" y="895351"/>
            <a:ext cx="2269429" cy="2971800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3B6860-F7E3-43D3-BED2-6BD9F08837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549" y="948963"/>
            <a:ext cx="2197251" cy="291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2E29A3F-8689-4BFD-88DA-819CE988D700}"/>
              </a:ext>
            </a:extLst>
          </p:cNvPr>
          <p:cNvGrpSpPr/>
          <p:nvPr/>
        </p:nvGrpSpPr>
        <p:grpSpPr>
          <a:xfrm>
            <a:off x="228600" y="44110"/>
            <a:ext cx="3505200" cy="666750"/>
            <a:chOff x="228600" y="0"/>
            <a:chExt cx="2438400" cy="666750"/>
          </a:xfrm>
        </p:grpSpPr>
        <p:sp>
          <p:nvSpPr>
            <p:cNvPr id="14" name="Round Same Side Corner Rectangle 1">
              <a:extLst>
                <a:ext uri="{FF2B5EF4-FFF2-40B4-BE49-F238E27FC236}">
                  <a16:creationId xmlns:a16="http://schemas.microsoft.com/office/drawing/2014/main" id="{8699AA58-24B2-4657-A93E-2A7C71F480D8}"/>
                </a:ext>
              </a:extLst>
            </p:cNvPr>
            <p:cNvSpPr/>
            <p:nvPr/>
          </p:nvSpPr>
          <p:spPr>
            <a:xfrm flipV="1">
              <a:off x="228600" y="0"/>
              <a:ext cx="24384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01E743C-8C9F-488C-8795-D65008A91FD9}"/>
                </a:ext>
              </a:extLst>
            </p:cNvPr>
            <p:cNvSpPr txBox="1"/>
            <p:nvPr/>
          </p:nvSpPr>
          <p:spPr>
            <a:xfrm>
              <a:off x="437147" y="133320"/>
              <a:ext cx="2021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Pengertian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Fungsi</a:t>
              </a:r>
              <a:r>
                <a:rPr lang="en-ID" sz="2000" b="1" dirty="0">
                  <a:solidFill>
                    <a:schemeClr val="bg1"/>
                  </a:solidFill>
                </a:rPr>
                <a:t> Invers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C0F063A-9633-4AE8-90F6-DF449580C49A}"/>
                  </a:ext>
                </a:extLst>
              </p:cNvPr>
              <p:cNvSpPr/>
              <p:nvPr/>
            </p:nvSpPr>
            <p:spPr>
              <a:xfrm>
                <a:off x="2895600" y="2103813"/>
                <a:ext cx="1676400" cy="4572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ID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en-ID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C0F063A-9633-4AE8-90F6-DF449580C4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600" y="2103813"/>
                <a:ext cx="1676400" cy="457200"/>
              </a:xfrm>
              <a:prstGeom prst="rect">
                <a:avLst/>
              </a:prstGeom>
              <a:blipFill>
                <a:blip r:embed="rId2"/>
                <a:stretch>
                  <a:fillRect b="-8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ED36791-FA5B-4A69-BFC4-5C85C8DFD839}"/>
                  </a:ext>
                </a:extLst>
              </p:cNvPr>
              <p:cNvSpPr txBox="1"/>
              <p:nvPr/>
            </p:nvSpPr>
            <p:spPr>
              <a:xfrm>
                <a:off x="228600" y="853008"/>
                <a:ext cx="8839200" cy="786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mempunyai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invers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bijektif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korespondensi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satu-satu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ED36791-FA5B-4A69-BFC4-5C85C8DFD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853008"/>
                <a:ext cx="8839200" cy="786754"/>
              </a:xfrm>
              <a:prstGeom prst="rect">
                <a:avLst/>
              </a:prstGeom>
              <a:blipFill>
                <a:blip r:embed="rId3"/>
                <a:stretch>
                  <a:fillRect l="-414" b="-9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9E1A902C-DF44-4B18-A9B7-721AACA738FE}"/>
              </a:ext>
            </a:extLst>
          </p:cNvPr>
          <p:cNvGrpSpPr/>
          <p:nvPr/>
        </p:nvGrpSpPr>
        <p:grpSpPr>
          <a:xfrm>
            <a:off x="2133600" y="2789679"/>
            <a:ext cx="3429000" cy="1706563"/>
            <a:chOff x="6172200" y="565684"/>
            <a:chExt cx="3124200" cy="1929866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B56662B-F51D-4DA2-8C71-DD82FF58B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2200" y="565684"/>
              <a:ext cx="3124200" cy="1929866"/>
            </a:xfrm>
            <a:prstGeom prst="rect">
              <a:avLst/>
            </a:prstGeo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B4D2BD28-9623-408F-836A-93A06FA3736C}"/>
                    </a:ext>
                  </a:extLst>
                </p:cNvPr>
                <p:cNvSpPr/>
                <p:nvPr/>
              </p:nvSpPr>
              <p:spPr>
                <a:xfrm>
                  <a:off x="6324600" y="720367"/>
                  <a:ext cx="2971800" cy="126283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just"/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Jika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p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adalah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fungsi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invers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dari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maka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untuk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setiap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ID" sz="16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ϵ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sub>
                      </m:sSub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dan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setiap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 algn="just"/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y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ID" sz="16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ϵ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sub>
                      </m:sSub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sedemikian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sehingga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beralaku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</a:p>
                <a:p>
                  <a:pPr algn="just"/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y = f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 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ID" sz="16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ϵ</m:t>
                      </m:r>
                    </m:oMath>
                  </a14:m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ID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p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y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</a:t>
                  </a:r>
                  <a:endPara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B4D2BD28-9623-408F-836A-93A06FA3736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4600" y="720367"/>
                  <a:ext cx="2971800" cy="1262838"/>
                </a:xfrm>
                <a:prstGeom prst="rect">
                  <a:avLst/>
                </a:prstGeom>
                <a:blipFill>
                  <a:blip r:embed="rId5"/>
                  <a:stretch>
                    <a:fillRect l="-933" t="-1639" r="-933"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2179729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8296A05-B2DB-4701-9CF2-257A5DD5CEF3}"/>
              </a:ext>
            </a:extLst>
          </p:cNvPr>
          <p:cNvGrpSpPr/>
          <p:nvPr/>
        </p:nvGrpSpPr>
        <p:grpSpPr>
          <a:xfrm>
            <a:off x="228600" y="44110"/>
            <a:ext cx="4191000" cy="666750"/>
            <a:chOff x="228600" y="0"/>
            <a:chExt cx="2229852" cy="666750"/>
          </a:xfrm>
        </p:grpSpPr>
        <p:sp>
          <p:nvSpPr>
            <p:cNvPr id="3" name="Round Same Side Corner Rectangle 1">
              <a:extLst>
                <a:ext uri="{FF2B5EF4-FFF2-40B4-BE49-F238E27FC236}">
                  <a16:creationId xmlns:a16="http://schemas.microsoft.com/office/drawing/2014/main" id="{9D5AB3A8-CC08-4F55-825C-87C8CD7478E5}"/>
                </a:ext>
              </a:extLst>
            </p:cNvPr>
            <p:cNvSpPr/>
            <p:nvPr/>
          </p:nvSpPr>
          <p:spPr>
            <a:xfrm flipV="1">
              <a:off x="228600" y="0"/>
              <a:ext cx="222985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182A0AA-E6BD-4C85-9853-0D9B46078E03}"/>
                </a:ext>
              </a:extLst>
            </p:cNvPr>
            <p:cNvSpPr txBox="1"/>
            <p:nvPr/>
          </p:nvSpPr>
          <p:spPr>
            <a:xfrm>
              <a:off x="332873" y="133320"/>
              <a:ext cx="2021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Menentukan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Rumus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Fungsi</a:t>
              </a:r>
              <a:r>
                <a:rPr lang="en-ID" sz="2000" b="1" dirty="0">
                  <a:solidFill>
                    <a:schemeClr val="bg1"/>
                  </a:solidFill>
                </a:rPr>
                <a:t> Invers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CA6F593-BB6E-48D8-8D53-723139E28E78}"/>
              </a:ext>
            </a:extLst>
          </p:cNvPr>
          <p:cNvGrpSpPr/>
          <p:nvPr/>
        </p:nvGrpSpPr>
        <p:grpSpPr>
          <a:xfrm>
            <a:off x="2181634" y="1714000"/>
            <a:ext cx="2158495" cy="1729842"/>
            <a:chOff x="2181634" y="1714000"/>
            <a:chExt cx="2158495" cy="172984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2AE1F9E7-D9B4-4F94-B388-FA9167BB4EC5}"/>
                    </a:ext>
                  </a:extLst>
                </p:cNvPr>
                <p:cNvSpPr/>
                <p:nvPr/>
              </p:nvSpPr>
              <p:spPr>
                <a:xfrm>
                  <a:off x="2997275" y="2743510"/>
                  <a:ext cx="468141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ID" sz="12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sz="12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2AE1F9E7-D9B4-4F94-B388-FA9167BB4EC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7275" y="2743510"/>
                  <a:ext cx="468141" cy="276999"/>
                </a:xfrm>
                <a:prstGeom prst="rect">
                  <a:avLst/>
                </a:prstGeom>
                <a:blipFill>
                  <a:blip r:embed="rId2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956D719-4EA6-456D-925E-7D4E68EEC25C}"/>
                </a:ext>
              </a:extLst>
            </p:cNvPr>
            <p:cNvGrpSpPr/>
            <p:nvPr/>
          </p:nvGrpSpPr>
          <p:grpSpPr>
            <a:xfrm>
              <a:off x="2181634" y="1714000"/>
              <a:ext cx="2158495" cy="1729842"/>
              <a:chOff x="2181634" y="1714000"/>
              <a:chExt cx="2158495" cy="172984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Rectangle 24">
                    <a:extLst>
                      <a:ext uri="{FF2B5EF4-FFF2-40B4-BE49-F238E27FC236}">
                        <a16:creationId xmlns:a16="http://schemas.microsoft.com/office/drawing/2014/main" id="{C27C2BBA-E172-4FD6-BE78-47765D788782}"/>
                      </a:ext>
                    </a:extLst>
                  </p:cNvPr>
                  <p:cNvSpPr/>
                  <p:nvPr/>
                </p:nvSpPr>
                <p:spPr>
                  <a:xfrm>
                    <a:off x="3461743" y="2415096"/>
                    <a:ext cx="878386" cy="26161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1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11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sz="11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oMath>
                      </m:oMathPara>
                    </a14:m>
                    <a:endParaRPr lang="en-US" sz="1100" i="1" dirty="0"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5" name="Rectangle 24">
                    <a:extLst>
                      <a:ext uri="{FF2B5EF4-FFF2-40B4-BE49-F238E27FC236}">
                        <a16:creationId xmlns:a16="http://schemas.microsoft.com/office/drawing/2014/main" id="{C27C2BBA-E172-4FD6-BE78-47765D788782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61743" y="2415096"/>
                    <a:ext cx="878386" cy="261610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697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D9BCAE27-7D60-4D4D-9EA0-22BBD332FFAB}"/>
                  </a:ext>
                </a:extLst>
              </p:cNvPr>
              <p:cNvGrpSpPr/>
              <p:nvPr/>
            </p:nvGrpSpPr>
            <p:grpSpPr>
              <a:xfrm>
                <a:off x="2181634" y="1714000"/>
                <a:ext cx="2077460" cy="1729842"/>
                <a:chOff x="2181634" y="1714000"/>
                <a:chExt cx="2077460" cy="1729842"/>
              </a:xfrm>
            </p:grpSpPr>
            <p:grpSp>
              <p:nvGrpSpPr>
                <p:cNvPr id="5" name="Group 4">
                  <a:extLst>
                    <a:ext uri="{FF2B5EF4-FFF2-40B4-BE49-F238E27FC236}">
                      <a16:creationId xmlns:a16="http://schemas.microsoft.com/office/drawing/2014/main" id="{0D970730-4C9B-4226-B71E-B48DBE04F1C0}"/>
                    </a:ext>
                  </a:extLst>
                </p:cNvPr>
                <p:cNvGrpSpPr/>
                <p:nvPr/>
              </p:nvGrpSpPr>
              <p:grpSpPr>
                <a:xfrm>
                  <a:off x="2181634" y="2049556"/>
                  <a:ext cx="2077460" cy="1394286"/>
                  <a:chOff x="2236929" y="1905205"/>
                  <a:chExt cx="2017573" cy="2830901"/>
                </a:xfrm>
              </p:grpSpPr>
              <p:grpSp>
                <p:nvGrpSpPr>
                  <p:cNvPr id="9" name="Group 8">
                    <a:extLst>
                      <a:ext uri="{FF2B5EF4-FFF2-40B4-BE49-F238E27FC236}">
                        <a16:creationId xmlns:a16="http://schemas.microsoft.com/office/drawing/2014/main" id="{FEF4F170-2F4B-4ADF-B5F3-00EE7FBA9863}"/>
                      </a:ext>
                    </a:extLst>
                  </p:cNvPr>
                  <p:cNvGrpSpPr/>
                  <p:nvPr/>
                </p:nvGrpSpPr>
                <p:grpSpPr>
                  <a:xfrm>
                    <a:off x="2236929" y="1905205"/>
                    <a:ext cx="2017573" cy="2093319"/>
                    <a:chOff x="762000" y="1371829"/>
                    <a:chExt cx="2017573" cy="1339581"/>
                  </a:xfrm>
                </p:grpSpPr>
                <p:sp>
                  <p:nvSpPr>
                    <p:cNvPr id="11" name="Oval 10">
                      <a:extLst>
                        <a:ext uri="{FF2B5EF4-FFF2-40B4-BE49-F238E27FC236}">
                          <a16:creationId xmlns:a16="http://schemas.microsoft.com/office/drawing/2014/main" id="{58181D14-F1E6-4A53-A054-2617379D10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2000" y="1378131"/>
                      <a:ext cx="931522" cy="1333279"/>
                    </a:xfrm>
                    <a:prstGeom prst="ellipse">
                      <a:avLst/>
                    </a:prstGeom>
                    <a:noFill/>
                    <a:ln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accen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12" name="Oval 11">
                      <a:extLst>
                        <a:ext uri="{FF2B5EF4-FFF2-40B4-BE49-F238E27FC236}">
                          <a16:creationId xmlns:a16="http://schemas.microsoft.com/office/drawing/2014/main" id="{0F35AD03-E30E-4BEB-A69B-EA32180610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48051" y="1371829"/>
                      <a:ext cx="931522" cy="1333279"/>
                    </a:xfrm>
                    <a:prstGeom prst="ellipse">
                      <a:avLst/>
                    </a:prstGeom>
                    <a:noFill/>
                    <a:ln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accen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p:txBody>
                </p:sp>
              </p:grpSp>
              <p:sp>
                <p:nvSpPr>
                  <p:cNvPr id="7" name="Rectangle 6">
                    <a:extLst>
                      <a:ext uri="{FF2B5EF4-FFF2-40B4-BE49-F238E27FC236}">
                        <a16:creationId xmlns:a16="http://schemas.microsoft.com/office/drawing/2014/main" id="{A4921EAC-5766-4A6F-AA50-85A2DA456E6A}"/>
                      </a:ext>
                    </a:extLst>
                  </p:cNvPr>
                  <p:cNvSpPr/>
                  <p:nvPr/>
                </p:nvSpPr>
                <p:spPr>
                  <a:xfrm>
                    <a:off x="2533127" y="3986230"/>
                    <a:ext cx="362484" cy="74987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i="1" dirty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R</a:t>
                    </a:r>
                  </a:p>
                </p:txBody>
              </p:sp>
              <p:sp>
                <p:nvSpPr>
                  <p:cNvPr id="8" name="Rectangle 7">
                    <a:extLst>
                      <a:ext uri="{FF2B5EF4-FFF2-40B4-BE49-F238E27FC236}">
                        <a16:creationId xmlns:a16="http://schemas.microsoft.com/office/drawing/2014/main" id="{151EE2A7-AA9D-4AA9-A37E-84B53977CADE}"/>
                      </a:ext>
                    </a:extLst>
                  </p:cNvPr>
                  <p:cNvSpPr/>
                  <p:nvPr/>
                </p:nvSpPr>
                <p:spPr>
                  <a:xfrm>
                    <a:off x="3594841" y="3986230"/>
                    <a:ext cx="362484" cy="74987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i="1" dirty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R</a:t>
                    </a:r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CFE13192-FE37-4FCA-ABFC-76DD42C6DD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8916" y="2423738"/>
                      <a:ext cx="904607" cy="26161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ID" sz="11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𝑓</m:t>
                                </m:r>
                              </m:e>
                              <m:sup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−1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e>
                            </m:d>
                            <m:r>
                              <a:rPr lang="en-US" sz="1100" b="0" i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oMath>
                        </m:oMathPara>
                      </a14:m>
                      <a:endParaRPr lang="en-US" sz="1100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CFE13192-FE37-4FCA-ABFC-76DD42C6DDA8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208916" y="2423738"/>
                      <a:ext cx="904607" cy="261610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b="-465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pic>
              <p:nvPicPr>
                <p:cNvPr id="22" name="Graphic 21" descr="Transfer">
                  <a:extLst>
                    <a:ext uri="{FF2B5EF4-FFF2-40B4-BE49-F238E27FC236}">
                      <a16:creationId xmlns:a16="http://schemas.microsoft.com/office/drawing/2014/main" id="{55F8A229-114A-4853-9402-6510A91792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42995" y="2377969"/>
                  <a:ext cx="510078" cy="369333"/>
                </a:xfrm>
                <a:prstGeom prst="rect">
                  <a:avLst/>
                </a:prstGeom>
              </p:spPr>
            </p:pic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8341BEE5-69B1-4FDB-A840-450F8E49B968}"/>
                    </a:ext>
                  </a:extLst>
                </p:cNvPr>
                <p:cNvSpPr/>
                <p:nvPr/>
              </p:nvSpPr>
              <p:spPr>
                <a:xfrm>
                  <a:off x="3141298" y="2167512"/>
                  <a:ext cx="161821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200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f</a:t>
                  </a:r>
                </a:p>
              </p:txBody>
            </p:sp>
            <p:sp>
              <p:nvSpPr>
                <p:cNvPr id="29" name="Arrow: Curved Down 28">
                  <a:extLst>
                    <a:ext uri="{FF2B5EF4-FFF2-40B4-BE49-F238E27FC236}">
                      <a16:creationId xmlns:a16="http://schemas.microsoft.com/office/drawing/2014/main" id="{17631BEC-AE8F-4B16-8409-49A285E51BAF}"/>
                    </a:ext>
                  </a:extLst>
                </p:cNvPr>
                <p:cNvSpPr/>
                <p:nvPr/>
              </p:nvSpPr>
              <p:spPr>
                <a:xfrm>
                  <a:off x="2590800" y="1714000"/>
                  <a:ext cx="1242522" cy="276999"/>
                </a:xfrm>
                <a:prstGeom prst="curved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464CCFE-9570-467B-9D11-073CEA26E9C5}"/>
                  </a:ext>
                </a:extLst>
              </p:cNvPr>
              <p:cNvSpPr txBox="1"/>
              <p:nvPr/>
            </p:nvSpPr>
            <p:spPr>
              <a:xfrm>
                <a:off x="228600" y="853008"/>
                <a:ext cx="8839200" cy="417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Perhatikan diagram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ID" sz="1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ID" sz="1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 </a:t>
                </a:r>
                <a14:m>
                  <m:oMath xmlns:m="http://schemas.openxmlformats.org/officeDocument/2006/math">
                    <m:r>
                      <a:rPr lang="en-ID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berikut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464CCFE-9570-467B-9D11-073CEA26E9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853008"/>
                <a:ext cx="8839200" cy="417165"/>
              </a:xfrm>
              <a:prstGeom prst="rect">
                <a:avLst/>
              </a:prstGeom>
              <a:blipFill>
                <a:blip r:embed="rId7"/>
                <a:stretch>
                  <a:fillRect l="-414" b="-19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A6B398A-0072-4E1F-B7FA-FCB4A258E8A0}"/>
                  </a:ext>
                </a:extLst>
              </p:cNvPr>
              <p:cNvSpPr txBox="1"/>
              <p:nvPr/>
            </p:nvSpPr>
            <p:spPr>
              <a:xfrm>
                <a:off x="152400" y="3683642"/>
                <a:ext cx="8839200" cy="417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dinyatakan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nilai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inversnya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dinyatakan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d>
                    <m:r>
                      <a:rPr lang="en-US" sz="16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A6B398A-0072-4E1F-B7FA-FCB4A258E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3683642"/>
                <a:ext cx="8839200" cy="417165"/>
              </a:xfrm>
              <a:prstGeom prst="rect">
                <a:avLst/>
              </a:prstGeom>
              <a:blipFill>
                <a:blip r:embed="rId8"/>
                <a:stretch>
                  <a:fillRect l="-345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417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84CB297-CA6D-4E10-B845-3F21449382E8}"/>
              </a:ext>
            </a:extLst>
          </p:cNvPr>
          <p:cNvGrpSpPr/>
          <p:nvPr/>
        </p:nvGrpSpPr>
        <p:grpSpPr>
          <a:xfrm>
            <a:off x="228600" y="174698"/>
            <a:ext cx="1428605" cy="481122"/>
            <a:chOff x="400195" y="2319228"/>
            <a:chExt cx="1428605" cy="48112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BC1DF3A-71FB-490B-A01B-4172105163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D2E20D5-F6BF-419D-8C81-2BFD8839A220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53B7E70-E02B-4313-81EF-7846DDDEC8A0}"/>
                  </a:ext>
                </a:extLst>
              </p:cNvPr>
              <p:cNvSpPr txBox="1"/>
              <p:nvPr/>
            </p:nvSpPr>
            <p:spPr>
              <a:xfrm>
                <a:off x="228600" y="610520"/>
                <a:ext cx="8839200" cy="39890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dinytakan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3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+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rumus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inversnya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sz="16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</a:t>
                </a: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Misalkan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3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+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 =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       3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14:m>
                  <m:oMath xmlns:m="http://schemas.openxmlformats.org/officeDocument/2006/math">
                    <m:r>
                      <a:rPr lang="en-ID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        x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5)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sz="1600" dirty="0">
                    <a:cs typeface="Times New Roman" panose="02020603050405020304" pitchFamily="18" charset="0"/>
                  </a:rPr>
                  <a:t>	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d>
                    <m:r>
                      <a:rPr lang="en-US" sz="16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5) 		(1)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(1)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ID" sz="16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sz="16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5). 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persamaan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inversnya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sz="16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53B7E70-E02B-4313-81EF-7846DDDEC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610520"/>
                <a:ext cx="8839200" cy="3989041"/>
              </a:xfrm>
              <a:prstGeom prst="rect">
                <a:avLst/>
              </a:prstGeom>
              <a:blipFill>
                <a:blip r:embed="rId3"/>
                <a:stretch>
                  <a:fillRect l="-4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26221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2120"/>
            <a:ext cx="4343400" cy="462895"/>
            <a:chOff x="0" y="132120"/>
            <a:chExt cx="3581400" cy="46289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429000" cy="4568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2743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400" b="1" dirty="0">
                  <a:solidFill>
                    <a:schemeClr val="bg1"/>
                  </a:solidFill>
                </a:rPr>
                <a:t>1.4 </a:t>
              </a:r>
              <a:r>
                <a:rPr lang="en-ID" sz="2400" b="1" dirty="0" err="1">
                  <a:solidFill>
                    <a:schemeClr val="bg1"/>
                  </a:solidFill>
                </a:rPr>
                <a:t>Fungsi</a:t>
              </a:r>
              <a:r>
                <a:rPr lang="en-ID" sz="2400" b="1" dirty="0">
                  <a:solidFill>
                    <a:schemeClr val="bg1"/>
                  </a:solidFill>
                </a:rPr>
                <a:t> </a:t>
              </a:r>
              <a:r>
                <a:rPr lang="en-ID" sz="2400" b="1" dirty="0" err="1">
                  <a:solidFill>
                    <a:schemeClr val="bg1"/>
                  </a:solidFill>
                </a:rPr>
                <a:t>Komposisi</a:t>
              </a:r>
              <a:endParaRPr lang="en-ID" sz="24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457200" y="1657350"/>
                <a:ext cx="8001000" cy="14025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komposisi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∘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memenuhi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sub>
                    </m:sSub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∩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≠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∅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terdapat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suatu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bagian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bagian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yang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dinyaatakan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aturan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657350"/>
                <a:ext cx="8001000" cy="1402563"/>
              </a:xfrm>
              <a:prstGeom prst="rect">
                <a:avLst/>
              </a:prstGeom>
              <a:blipFill>
                <a:blip r:embed="rId3"/>
                <a:stretch>
                  <a:fillRect l="-609" r="-533" b="-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86873D7-4DA6-4257-AD55-28EC830E5236}"/>
                  </a:ext>
                </a:extLst>
              </p:cNvPr>
              <p:cNvSpPr/>
              <p:nvPr/>
            </p:nvSpPr>
            <p:spPr>
              <a:xfrm>
                <a:off x="2566983" y="3345079"/>
                <a:ext cx="2294351" cy="53138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(</a:t>
                </a:r>
                <a:r>
                  <a:rPr lang="en-US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∘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))</a:t>
                </a:r>
                <a:endParaRPr lang="en-ID" sz="16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86873D7-4DA6-4257-AD55-28EC830E52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983" y="3345079"/>
                <a:ext cx="2294351" cy="531383"/>
              </a:xfrm>
              <a:prstGeom prst="rect">
                <a:avLst/>
              </a:prstGeom>
              <a:blipFill rotWithShape="1">
                <a:blip r:embed="rId4"/>
                <a:stretch>
                  <a:fillRect l="-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76DCD33-3F22-4699-9558-18DB421D45F4}"/>
                  </a:ext>
                </a:extLst>
              </p:cNvPr>
              <p:cNvSpPr/>
              <p:nvPr/>
            </p:nvSpPr>
            <p:spPr>
              <a:xfrm>
                <a:off x="1524000" y="4015258"/>
                <a:ext cx="7315200" cy="5650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 domain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m:rPr>
                            <m:nor/>
                          </m:rPr>
                          <a:rPr lang="en-US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f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∘</m:t>
                        </m:r>
                        <m:r>
                          <m:rPr>
                            <m:nor/>
                          </m:rPr>
                          <a:rPr lang="en-ID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ID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={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ID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ϵ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|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D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ϵ</m:t>
                    </m:r>
                  </m:oMath>
                </a14:m>
                <a:r>
                  <a:rPr lang="en-US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}</m:t>
                    </m:r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76DCD33-3F22-4699-9558-18DB421D45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4015258"/>
                <a:ext cx="7315200" cy="565091"/>
              </a:xfrm>
              <a:prstGeom prst="rect">
                <a:avLst/>
              </a:prstGeom>
              <a:blipFill>
                <a:blip r:embed="rId5"/>
                <a:stretch>
                  <a:fillRect l="-667" b="-1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457200" y="716524"/>
            <a:ext cx="3165358" cy="666750"/>
            <a:chOff x="228600" y="0"/>
            <a:chExt cx="2438400" cy="666750"/>
          </a:xfrm>
        </p:grpSpPr>
        <p:sp>
          <p:nvSpPr>
            <p:cNvPr id="16" name="Round Same Side Corner Rectangle 15"/>
            <p:cNvSpPr/>
            <p:nvPr/>
          </p:nvSpPr>
          <p:spPr>
            <a:xfrm flipV="1">
              <a:off x="228600" y="0"/>
              <a:ext cx="24384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537D7EC-A424-743F-48BB-675147BCC716}"/>
                </a:ext>
              </a:extLst>
            </p:cNvPr>
            <p:cNvSpPr txBox="1"/>
            <p:nvPr/>
          </p:nvSpPr>
          <p:spPr>
            <a:xfrm>
              <a:off x="422590" y="119615"/>
              <a:ext cx="2021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Komposisi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Dua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Fungsi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46561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84CB297-CA6D-4E10-B845-3F21449382E8}"/>
              </a:ext>
            </a:extLst>
          </p:cNvPr>
          <p:cNvGrpSpPr/>
          <p:nvPr/>
        </p:nvGrpSpPr>
        <p:grpSpPr>
          <a:xfrm>
            <a:off x="228600" y="174698"/>
            <a:ext cx="1428605" cy="481122"/>
            <a:chOff x="400195" y="2319228"/>
            <a:chExt cx="1428605" cy="48112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BC1DF3A-71FB-490B-A01B-4172105163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D2E20D5-F6BF-419D-8C81-2BFD8839A220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7AC1931-8A95-4D81-8927-343D2699BBBF}"/>
              </a:ext>
            </a:extLst>
          </p:cNvPr>
          <p:cNvGrpSpPr/>
          <p:nvPr/>
        </p:nvGrpSpPr>
        <p:grpSpPr>
          <a:xfrm>
            <a:off x="228600" y="689065"/>
            <a:ext cx="8839200" cy="3416320"/>
            <a:chOff x="228600" y="689065"/>
            <a:chExt cx="8839200" cy="341632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B53B7E70-E02B-4313-81EF-7846DDDEC8A0}"/>
                    </a:ext>
                  </a:extLst>
                </p:cNvPr>
                <p:cNvSpPr txBox="1"/>
                <p:nvPr/>
              </p:nvSpPr>
              <p:spPr>
                <a:xfrm>
                  <a:off x="228600" y="689065"/>
                  <a:ext cx="8839200" cy="3416320"/>
                </a:xfrm>
                <a:prstGeom prst="rect">
                  <a:avLst/>
                </a:prstGeom>
                <a:noFill/>
              </p:spPr>
              <p:txBody>
                <a:bodyPr wrap="square" numCol="2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Diketahui</a:t>
                  </a:r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</a:t>
                  </a:r>
                  <a:r>
                    <a:rPr lang="en-US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</a:t>
                  </a:r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 = 5</a:t>
                  </a:r>
                  <a:r>
                    <a:rPr lang="en-US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</a:t>
                  </a:r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6 dan g(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 = 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+ 3. </a:t>
                  </a:r>
                  <a:r>
                    <a:rPr lang="en-ID" sz="160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Tentukan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 marL="342900" indent="-342900">
                    <a:lnSpc>
                      <a:spcPct val="150000"/>
                    </a:lnSpc>
                    <a:buFont typeface="+mj-lt"/>
                    <a:buAutoNum type="alphaLcPeriod"/>
                  </a:pPr>
                  <a:r>
                    <a:rPr lang="en-US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∘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 			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b.     </a:t>
                  </a:r>
                  <a:r>
                    <a:rPr lang="en-US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∘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    </a:t>
                  </a:r>
                  <a:endPara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50000"/>
                    </a:lnSpc>
                  </a:pPr>
                  <a:endPara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ID" sz="1600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Jawab</a:t>
                  </a:r>
                  <a:r>
                    <a:rPr lang="en-ID" sz="16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</a:p>
                <a:p>
                  <a:pPr marL="342900" indent="-342900">
                    <a:lnSpc>
                      <a:spcPct val="150000"/>
                    </a:lnSpc>
                    <a:buFont typeface="+mj-lt"/>
                    <a:buAutoNum type="alphaLcPeriod"/>
                  </a:pPr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</a:t>
                  </a:r>
                  <a:r>
                    <a:rPr lang="en-US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∘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)(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 = 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))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	    = 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 + 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3)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	    = 5(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 + 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3) </a:t>
                  </a:r>
                  <a14:m>
                    <m:oMath xmlns:m="http://schemas.openxmlformats.org/officeDocument/2006/math"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6 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	    = 5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 + 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	 </a:t>
                  </a:r>
                </a:p>
                <a:p>
                  <a:pPr>
                    <a:lnSpc>
                      <a:spcPct val="150000"/>
                    </a:lnSpc>
                  </a:pPr>
                  <a:endPara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B53B7E70-E02B-4313-81EF-7846DDDEC8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600" y="689065"/>
                  <a:ext cx="8839200" cy="3416320"/>
                </a:xfrm>
                <a:prstGeom prst="rect">
                  <a:avLst/>
                </a:prstGeom>
                <a:blipFill>
                  <a:blip r:embed="rId3"/>
                  <a:stretch>
                    <a:fillRect l="-4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F2701C15-201F-45B9-AC05-BDCD650F9B7B}"/>
                    </a:ext>
                  </a:extLst>
                </p:cNvPr>
                <p:cNvSpPr/>
                <p:nvPr/>
              </p:nvSpPr>
              <p:spPr>
                <a:xfrm>
                  <a:off x="3886200" y="2114550"/>
                  <a:ext cx="4572000" cy="1525418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marL="342900" indent="-342900">
                    <a:lnSpc>
                      <a:spcPct val="150000"/>
                    </a:lnSpc>
                    <a:buFont typeface="+mj-lt"/>
                    <a:buAutoNum type="alphaLcPeriod" startAt="2"/>
                  </a:pPr>
                  <a:r>
                    <a: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</a:t>
                  </a:r>
                  <a:r>
                    <a:rPr lang="en-US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∘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)(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 = 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))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	    = 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(5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6)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	    = (5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</a:t>
                  </a:r>
                  <a:r>
                    <a:rPr lang="en-ID" sz="1600" dirty="0">
                      <a:ea typeface="Cambria Math" panose="02040503050406030204" pitchFamily="18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ID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</m:oMath>
                  </a14:m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6) + 3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	    = 5</a:t>
                  </a:r>
                  <a:r>
                    <a:rPr lang="en-ID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 + </a:t>
                  </a:r>
                  <a:r>
                    <a:rPr lang="en-ID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  </a:t>
                  </a:r>
                </a:p>
              </p:txBody>
            </p:sp>
          </mc:Choice>
          <mc:Fallback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F2701C15-201F-45B9-AC05-BDCD650F9B7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86200" y="2114550"/>
                  <a:ext cx="4572000" cy="1525418"/>
                </a:xfrm>
                <a:prstGeom prst="rect">
                  <a:avLst/>
                </a:prstGeom>
                <a:blipFill>
                  <a:blip r:embed="rId4"/>
                  <a:stretch>
                    <a:fillRect l="-533" b="-44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5562110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52760" y="19254"/>
            <a:ext cx="3810001" cy="666750"/>
            <a:chOff x="228600" y="0"/>
            <a:chExt cx="2438400" cy="666750"/>
          </a:xfrm>
        </p:grpSpPr>
        <p:sp>
          <p:nvSpPr>
            <p:cNvPr id="2" name="Round Same Side Corner Rectangle 1"/>
            <p:cNvSpPr/>
            <p:nvPr/>
          </p:nvSpPr>
          <p:spPr>
            <a:xfrm flipV="1">
              <a:off x="228600" y="0"/>
              <a:ext cx="24384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537D7EC-A424-743F-48BB-675147BCC716}"/>
                </a:ext>
              </a:extLst>
            </p:cNvPr>
            <p:cNvSpPr txBox="1"/>
            <p:nvPr/>
          </p:nvSpPr>
          <p:spPr>
            <a:xfrm>
              <a:off x="422590" y="119615"/>
              <a:ext cx="2021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>
                  <a:solidFill>
                    <a:schemeClr val="bg1"/>
                  </a:solidFill>
                </a:rPr>
                <a:t>Invers dan </a:t>
              </a:r>
              <a:r>
                <a:rPr lang="en-ID" sz="2000" b="1" dirty="0" err="1">
                  <a:solidFill>
                    <a:schemeClr val="bg1"/>
                  </a:solidFill>
                </a:rPr>
                <a:t>Fungsi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Komposisi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EEB662C-CC2B-4064-99E4-DFC6B88C3BFF}"/>
                  </a:ext>
                </a:extLst>
              </p:cNvPr>
              <p:cNvSpPr txBox="1"/>
              <p:nvPr/>
            </p:nvSpPr>
            <p:spPr>
              <a:xfrm>
                <a:off x="252760" y="918182"/>
                <a:ext cx="8357840" cy="786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masing-masing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bijektif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mempunyai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invers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invers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komposisi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∘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ditentukan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aturan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EEB662C-CC2B-4064-99E4-DFC6B88C3B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760" y="918182"/>
                <a:ext cx="8357840" cy="786497"/>
              </a:xfrm>
              <a:prstGeom prst="rect">
                <a:avLst/>
              </a:prstGeom>
              <a:blipFill>
                <a:blip r:embed="rId2"/>
                <a:stretch>
                  <a:fillRect l="-364" r="-364" b="-9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8B1E768-64E2-4EA6-BD3E-09AF50D9AEA1}"/>
                  </a:ext>
                </a:extLst>
              </p:cNvPr>
              <p:cNvSpPr/>
              <p:nvPr/>
            </p:nvSpPr>
            <p:spPr>
              <a:xfrm>
                <a:off x="2971800" y="2037805"/>
                <a:ext cx="2743200" cy="4572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600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f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∘</m:t>
                        </m:r>
                        <m:r>
                          <m:rPr>
                            <m:nor/>
                          </m:rPr>
                          <a:rPr lang="en-ID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ID" sz="1600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e>
                      <m:sup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p>
                      <m:sSup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ID" sz="1600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</m:e>
                      <m:sup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tx1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∘</m:t>
                    </m:r>
                    <m:sSup>
                      <m:sSupPr>
                        <m:ctrlPr>
                          <a:rPr lang="en-ID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ID" sz="16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f</m:t>
                        </m:r>
                      </m:e>
                      <m:sup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8B1E768-64E2-4EA6-BD3E-09AF50D9AE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2037805"/>
                <a:ext cx="2743200" cy="457200"/>
              </a:xfrm>
              <a:prstGeom prst="rect">
                <a:avLst/>
              </a:prstGeom>
              <a:blipFill>
                <a:blip r:embed="rId3"/>
                <a:stretch>
                  <a:fillRect b="-101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7A49AADC-04CA-49A0-8B17-E974C0DE7893}"/>
              </a:ext>
            </a:extLst>
          </p:cNvPr>
          <p:cNvGrpSpPr/>
          <p:nvPr/>
        </p:nvGrpSpPr>
        <p:grpSpPr>
          <a:xfrm>
            <a:off x="252760" y="2647950"/>
            <a:ext cx="1428605" cy="481122"/>
            <a:chOff x="400195" y="2319228"/>
            <a:chExt cx="1428605" cy="48112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B70EEA4-7370-4AD0-8FD2-900AB6C302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41A08EF-D7DB-4707-87A5-0AD3DC980568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365F669-F3F6-4C40-B71D-55E1CE722104}"/>
                  </a:ext>
                </a:extLst>
              </p:cNvPr>
              <p:cNvSpPr txBox="1"/>
              <p:nvPr/>
            </p:nvSpPr>
            <p:spPr>
              <a:xfrm>
                <a:off x="252760" y="3262414"/>
                <a:ext cx="7824440" cy="786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Diketahui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US" sz="1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D" sz="16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ϵ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US" sz="1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D" sz="16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ϵ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ditentukan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oleh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 dan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2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3.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rumus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600" b="0" i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∘</m:t>
                        </m:r>
                        <m:r>
                          <m:rPr>
                            <m:nor/>
                          </m:rPr>
                          <a:rPr lang="en-ID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600" b="0" i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f</m:t>
                        </m:r>
                        <m:r>
                          <a:rPr lang="en-US" sz="1600" b="0" i="0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dan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600" b="0" i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f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∘</m:t>
                        </m:r>
                        <m:r>
                          <m:rPr>
                            <m:nor/>
                          </m:rPr>
                          <a:rPr lang="en-ID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600" b="0" i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  <m:r>
                          <a:rPr lang="en-US" sz="16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365F669-F3F6-4C40-B71D-55E1CE7221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760" y="3262414"/>
                <a:ext cx="7824440" cy="786754"/>
              </a:xfrm>
              <a:prstGeom prst="rect">
                <a:avLst/>
              </a:prstGeom>
              <a:blipFill>
                <a:blip r:embed="rId5"/>
                <a:stretch>
                  <a:fillRect l="-389" r="-389" b="-9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05854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DF252ED-65F5-4F01-BD39-983E99E0A3D9}"/>
                  </a:ext>
                </a:extLst>
              </p:cNvPr>
              <p:cNvSpPr txBox="1"/>
              <p:nvPr/>
            </p:nvSpPr>
            <p:spPr>
              <a:xfrm>
                <a:off x="381000" y="209550"/>
                <a:ext cx="7824440" cy="5523050"/>
              </a:xfrm>
              <a:prstGeom prst="rect">
                <a:avLst/>
              </a:prstGeom>
              <a:noFill/>
            </p:spPr>
            <p:txBody>
              <a:bodyPr wrap="square" numCol="2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g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∘</m:t>
                    </m:r>
                    <m:r>
                      <m:rPr>
                        <m:nor/>
                      </m:rP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f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	=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))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= 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5)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=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5) + 3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= 2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g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∘</m:t>
                    </m:r>
                    <m:r>
                      <m:rPr>
                        <m:nor/>
                      </m:rP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f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	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2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	=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x 	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+ 7)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600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∘</m:t>
                        </m:r>
                        <m:r>
                          <m:rPr>
                            <m:nor/>
                          </m:rPr>
                          <a:rPr lang="en-ID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600" i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f</m:t>
                        </m:r>
                        <m:r>
                          <a:rPr lang="en-US" sz="16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+ 7)</a:t>
                </a:r>
              </a:p>
              <a:p>
                <a:pPr algn="just"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b="0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f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∘</m:t>
                    </m:r>
                    <m:r>
                      <m:rPr>
                        <m:nor/>
                      </m:rP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b="0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g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	=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))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= f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3)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=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= 2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f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∘</m:t>
                    </m:r>
                    <m:r>
                      <m:rPr>
                        <m:nor/>
                      </m:rP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g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	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2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	=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x 	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+ 2)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D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600" b="0" i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f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∘</m:t>
                        </m:r>
                        <m:r>
                          <m:rPr>
                            <m:nor/>
                          </m:rPr>
                          <a:rPr lang="en-ID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600" b="0" i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g</m:t>
                        </m:r>
                        <m:r>
                          <a:rPr lang="en-US" sz="1600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+ 2)</a:t>
                </a:r>
              </a:p>
              <a:p>
                <a:pPr algn="just"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DF252ED-65F5-4F01-BD39-983E99E0A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209550"/>
                <a:ext cx="7824440" cy="5523050"/>
              </a:xfrm>
              <a:prstGeom prst="rect">
                <a:avLst/>
              </a:prstGeom>
              <a:blipFill>
                <a:blip r:embed="rId3"/>
                <a:stretch>
                  <a:fillRect l="-4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9807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2120"/>
            <a:ext cx="7447560" cy="1046315"/>
            <a:chOff x="0" y="132120"/>
            <a:chExt cx="3429000" cy="45680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429000" cy="4568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608202" y="179122"/>
              <a:ext cx="2743200" cy="362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400" b="1" dirty="0">
                  <a:solidFill>
                    <a:schemeClr val="bg1"/>
                  </a:solidFill>
                </a:rPr>
                <a:t>1.5  </a:t>
              </a:r>
              <a:r>
                <a:rPr lang="en-ID" sz="2400" b="1" dirty="0" err="1">
                  <a:solidFill>
                    <a:schemeClr val="bg1"/>
                  </a:solidFill>
                </a:rPr>
                <a:t>Menyelesaikan</a:t>
              </a:r>
              <a:r>
                <a:rPr lang="en-ID" sz="2400" b="1" dirty="0">
                  <a:solidFill>
                    <a:schemeClr val="bg1"/>
                  </a:solidFill>
                </a:rPr>
                <a:t> </a:t>
              </a:r>
              <a:r>
                <a:rPr lang="en-ID" sz="2400" b="1" dirty="0" err="1">
                  <a:solidFill>
                    <a:schemeClr val="bg1"/>
                  </a:solidFill>
                </a:rPr>
                <a:t>Masalah</a:t>
              </a:r>
              <a:r>
                <a:rPr lang="en-ID" sz="2400" b="1" dirty="0">
                  <a:solidFill>
                    <a:schemeClr val="bg1"/>
                  </a:solidFill>
                </a:rPr>
                <a:t> yang </a:t>
              </a:r>
              <a:r>
                <a:rPr lang="en-ID" sz="2400" b="1" dirty="0" err="1">
                  <a:solidFill>
                    <a:schemeClr val="bg1"/>
                  </a:solidFill>
                </a:rPr>
                <a:t>Melibatkan</a:t>
              </a:r>
              <a:r>
                <a:rPr lang="en-ID" sz="2400" b="1" dirty="0">
                  <a:solidFill>
                    <a:schemeClr val="bg1"/>
                  </a:solidFill>
                </a:rPr>
                <a:t>  </a:t>
              </a:r>
              <a:r>
                <a:rPr lang="en-ID" sz="2400" b="1" dirty="0" err="1">
                  <a:solidFill>
                    <a:schemeClr val="bg1"/>
                  </a:solidFill>
                </a:rPr>
                <a:t>Operasi</a:t>
              </a:r>
              <a:r>
                <a:rPr lang="en-ID" sz="2400" b="1" dirty="0">
                  <a:solidFill>
                    <a:schemeClr val="bg1"/>
                  </a:solidFill>
                </a:rPr>
                <a:t> Invers dan </a:t>
              </a:r>
              <a:r>
                <a:rPr lang="en-ID" sz="2400" b="1" dirty="0" err="1">
                  <a:solidFill>
                    <a:schemeClr val="bg1"/>
                  </a:solidFill>
                </a:rPr>
                <a:t>Fungsi</a:t>
              </a:r>
              <a:r>
                <a:rPr lang="en-ID" sz="2400" b="1" dirty="0">
                  <a:solidFill>
                    <a:schemeClr val="bg1"/>
                  </a:solidFill>
                </a:rPr>
                <a:t> </a:t>
              </a:r>
              <a:r>
                <a:rPr lang="en-ID" sz="2400" b="1" dirty="0" err="1">
                  <a:solidFill>
                    <a:schemeClr val="bg1"/>
                  </a:solidFill>
                </a:rPr>
                <a:t>Komposisi</a:t>
              </a:r>
              <a:endParaRPr lang="en-ID" sz="24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5E66424-6BB7-4463-8AA0-DD8D63F1A8E5}"/>
                  </a:ext>
                </a:extLst>
              </p:cNvPr>
              <p:cNvSpPr txBox="1"/>
              <p:nvPr/>
            </p:nvSpPr>
            <p:spPr>
              <a:xfrm>
                <a:off x="514205" y="1653662"/>
                <a:ext cx="8115590" cy="3372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Irma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karyawan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sebuah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toko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sepatu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menerima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gaji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pokok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ditambah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3%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komisi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penjualan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melebihi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Rp5.000.000,00 per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minggu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Di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Agustus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2022, Irma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mencapai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penjualan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Rp3.000.000,00 pada	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minggu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pertama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Rp6.000.000,00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minggu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Rp5.500.000,00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minggu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ketiga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dan Rp8.000.000,00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minggu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keempat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Tentukan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total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komisi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penjualan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diperoleh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Irma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bulan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Agustus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2022.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Jawab: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0,03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5.000,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f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∘</m:t>
                    </m:r>
                    <m:r>
                      <m:rPr>
                        <m:nor/>
                      </m:rP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g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komisi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penjualan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  <a:cs typeface="Times New Roman" panose="02020603050405020304" pitchFamily="18" charset="0"/>
                      </a:rPr>
                      <m:t>&gt;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5.000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5E66424-6BB7-4463-8AA0-DD8D63F1A8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205" y="1653662"/>
                <a:ext cx="8115590" cy="3372077"/>
              </a:xfrm>
              <a:prstGeom prst="rect">
                <a:avLst/>
              </a:prstGeom>
              <a:blipFill>
                <a:blip r:embed="rId3"/>
                <a:stretch>
                  <a:fillRect l="-375" r="-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19D5CAC3-27A3-4BBB-A3F6-CFB3D217430A}"/>
              </a:ext>
            </a:extLst>
          </p:cNvPr>
          <p:cNvGrpSpPr/>
          <p:nvPr/>
        </p:nvGrpSpPr>
        <p:grpSpPr>
          <a:xfrm>
            <a:off x="228600" y="1251085"/>
            <a:ext cx="1428605" cy="481122"/>
            <a:chOff x="400195" y="2319228"/>
            <a:chExt cx="1428605" cy="48112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43207E8-5AC8-495C-AA3C-4CB2E99699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B9B8299-F8C5-454B-881D-6FBDDF80D489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96605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EEB662C-CC2B-4064-99E4-DFC6B88C3BFF}"/>
                  </a:ext>
                </a:extLst>
              </p:cNvPr>
              <p:cNvSpPr txBox="1"/>
              <p:nvPr/>
            </p:nvSpPr>
            <p:spPr>
              <a:xfrm>
                <a:off x="228600" y="133350"/>
                <a:ext cx="7824440" cy="4110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f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∘</m:t>
                    </m:r>
                    <m:r>
                      <m:rPr>
                        <m:nor/>
                      </m:rP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g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	= 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5.000)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= 0.03(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5.000)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= 0.03</a:t>
                </a:r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150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Komii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penjualan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Irma: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Minggu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pertama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: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f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∘</m:t>
                    </m:r>
                    <m:r>
                      <m:rPr>
                        <m:nor/>
                      </m:rP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g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)(3.000) = 0.03(3.000)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150 = 0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Minggu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kedua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: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f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∘</m:t>
                    </m:r>
                    <m:r>
                      <m:rPr>
                        <m:nor/>
                      </m:rP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g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)(6.000) = 0.03(6.000)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150 = 30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Minggu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ketiga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: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f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∘</m:t>
                    </m:r>
                    <m:r>
                      <m:rPr>
                        <m:nor/>
                      </m:rP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g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)(5.500) = 0.03(5.500)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150 = 15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Minggu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Keempat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: </a:t>
                </a: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f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∘</m:t>
                    </m:r>
                    <m:r>
                      <m:rPr>
                        <m:nor/>
                      </m:rPr>
                      <a:rPr lang="en-ID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g</m:t>
                    </m:r>
                  </m:oMath>
                </a14:m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)(8.000) = 0.03(8.000)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150 = 90</a:t>
                </a:r>
              </a:p>
              <a:p>
                <a:pPr algn="just">
                  <a:lnSpc>
                    <a:spcPct val="150000"/>
                  </a:lnSpc>
                </a:pPr>
                <a:endParaRPr lang="en-ID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Jadi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total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penjualan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diterima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irma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Rp30.000,00  + Rp15.000,00 + Rp90.000,00 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Rp135.000,00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EEB662C-CC2B-4064-99E4-DFC6B88C3B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33350"/>
                <a:ext cx="7824440" cy="4110741"/>
              </a:xfrm>
              <a:prstGeom prst="rect">
                <a:avLst/>
              </a:prstGeom>
              <a:blipFill>
                <a:blip r:embed="rId2"/>
                <a:stretch>
                  <a:fillRect l="-468" b="-10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29301801-3040-4474-B817-0DAD202FCA51}"/>
              </a:ext>
            </a:extLst>
          </p:cNvPr>
          <p:cNvSpPr/>
          <p:nvPr/>
        </p:nvSpPr>
        <p:spPr>
          <a:xfrm>
            <a:off x="1963647" y="-552450"/>
            <a:ext cx="4572000" cy="4580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D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389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26D074-0708-4966-B9BD-826D2FB87C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2856" cy="5882582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582948" y="684082"/>
            <a:ext cx="5316097" cy="744669"/>
            <a:chOff x="1366657" y="545950"/>
            <a:chExt cx="3462226" cy="588958"/>
          </a:xfrm>
        </p:grpSpPr>
        <p:grpSp>
          <p:nvGrpSpPr>
            <p:cNvPr id="16" name="Group 15"/>
            <p:cNvGrpSpPr/>
            <p:nvPr/>
          </p:nvGrpSpPr>
          <p:grpSpPr>
            <a:xfrm>
              <a:off x="1366657" y="545950"/>
              <a:ext cx="3462226" cy="588958"/>
              <a:chOff x="1366657" y="545950"/>
              <a:chExt cx="3462226" cy="58895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Rectangle 17"/>
              <p:cNvSpPr/>
              <p:nvPr/>
            </p:nvSpPr>
            <p:spPr>
              <a:xfrm>
                <a:off x="1388493" y="545950"/>
                <a:ext cx="3401364" cy="5889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366657" y="683123"/>
                <a:ext cx="3462226" cy="413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spc="50" dirty="0">
                    <a:solidFill>
                      <a:prstClr val="black"/>
                    </a:solidFill>
                  </a:rPr>
                  <a:t>FUNGSI INVERS DAN KOMPOSISI</a:t>
                </a:r>
                <a:endParaRPr lang="en-GB" sz="2800" b="1" spc="5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4754059" y="547431"/>
              <a:ext cx="37951" cy="57901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492" y="266213"/>
            <a:ext cx="1798411" cy="817329"/>
            <a:chOff x="55507" y="128083"/>
            <a:chExt cx="1798411" cy="817329"/>
          </a:xfrm>
        </p:grpSpPr>
        <p:sp>
          <p:nvSpPr>
            <p:cNvPr id="21" name="Rectangle 20"/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CA35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2234" y="128083"/>
              <a:ext cx="1045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>
                  <a:solidFill>
                    <a:schemeClr val="bg1">
                      <a:lumMod val="95000"/>
                    </a:schemeClr>
                  </a:solidFill>
                </a:rPr>
                <a:t>BAB 1 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16478" y="167758"/>
            <a:ext cx="505711" cy="1260992"/>
            <a:chOff x="1388493" y="29628"/>
            <a:chExt cx="505711" cy="1260992"/>
          </a:xfrm>
        </p:grpSpPr>
        <p:sp>
          <p:nvSpPr>
            <p:cNvPr id="27" name="Rectangle 26"/>
            <p:cNvSpPr/>
            <p:nvPr/>
          </p:nvSpPr>
          <p:spPr>
            <a:xfrm>
              <a:off x="1388493" y="537122"/>
              <a:ext cx="59922" cy="75349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4876" y="104439"/>
              <a:ext cx="69041" cy="4409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Oval 36"/>
            <p:cNvSpPr/>
            <p:nvPr/>
          </p:nvSpPr>
          <p:spPr>
            <a:xfrm>
              <a:off x="1744587" y="29628"/>
              <a:ext cx="149617" cy="1496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1587369" y="340315"/>
              <a:ext cx="69041" cy="46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" y="4631478"/>
            <a:ext cx="9143244" cy="512022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4800600" y="4408340"/>
            <a:ext cx="1983556" cy="22313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defTabSz="914400"/>
            <a:r>
              <a:rPr lang="en-US" sz="1000" dirty="0">
                <a:solidFill>
                  <a:schemeClr val="bg1"/>
                </a:solidFill>
              </a:rPr>
              <a:t>Sumber gambar: Shutterstock.com</a:t>
            </a:r>
            <a:endParaRPr lang="id-ID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3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151" y="114142"/>
            <a:ext cx="3722649" cy="456803"/>
            <a:chOff x="11151" y="114142"/>
            <a:chExt cx="3722649" cy="45680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1" y="114142"/>
              <a:ext cx="3722649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2667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1.1 </a:t>
              </a:r>
              <a:r>
                <a:rPr lang="en-ID" sz="2200" b="1" dirty="0" err="1">
                  <a:solidFill>
                    <a:schemeClr val="bg1"/>
                  </a:solidFill>
                </a:rPr>
                <a:t>Sifat-Sifat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Fungsi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400195" y="821318"/>
            <a:ext cx="7848600" cy="2535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Fungsi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himpunan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himpunan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relasi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sedemikian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sehingga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setiap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anggota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himpunan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dipasangkan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tepat</a:t>
            </a:r>
            <a:r>
              <a:rPr lang="en-US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satu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anggota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himpunan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terdapat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tiga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sifat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fungsi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Onto (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surjektif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Satu-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satu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injektif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Korespendensi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satu-satu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bijektif</a:t>
            </a:r>
            <a:r>
              <a:rPr lang="en-US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615" y="2537589"/>
            <a:ext cx="2065385" cy="178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577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3E92E7A-E020-A748-B09C-3BEB2EFD181B}"/>
                  </a:ext>
                </a:extLst>
              </p:cNvPr>
              <p:cNvSpPr/>
              <p:nvPr/>
            </p:nvSpPr>
            <p:spPr>
              <a:xfrm>
                <a:off x="382849" y="1476797"/>
                <a:ext cx="6754744" cy="53138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 </a:t>
                </a:r>
                <a14:m>
                  <m:oMath xmlns:m="http://schemas.openxmlformats.org/officeDocument/2006/math">
                    <m:r>
                      <a:rPr lang="en-ID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surjektif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untuk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setiap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 </a:t>
                </a:r>
                <a14:m>
                  <m:oMath xmlns:m="http://schemas.openxmlformats.org/officeDocument/2006/math">
                    <m:r>
                      <a:rPr lang="en-ID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𝜖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terdapat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ID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𝜖</m:t>
                    </m:r>
                  </m:oMath>
                </a14:m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sehingga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ID" sz="16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ID" sz="16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b. 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3E92E7A-E020-A748-B09C-3BEB2EFD18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849" y="1476797"/>
                <a:ext cx="6754744" cy="531383"/>
              </a:xfrm>
              <a:prstGeom prst="rect">
                <a:avLst/>
              </a:prstGeom>
              <a:blipFill>
                <a:blip r:embed="rId2"/>
                <a:stretch>
                  <a:fillRect l="-360" r="-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DB05E8-A8A9-2DB4-51EB-27EF6D0A5DF4}"/>
                  </a:ext>
                </a:extLst>
              </p:cNvPr>
              <p:cNvSpPr txBox="1"/>
              <p:nvPr/>
            </p:nvSpPr>
            <p:spPr>
              <a:xfrm>
                <a:off x="259503" y="743093"/>
                <a:ext cx="640003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onto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surjektif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apabila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setiap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anggota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mempunyai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pasangan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DB05E8-A8A9-2DB4-51EB-27EF6D0A5D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503" y="743093"/>
                <a:ext cx="6400031" cy="584775"/>
              </a:xfrm>
              <a:prstGeom prst="rect">
                <a:avLst/>
              </a:prstGeom>
              <a:blipFill>
                <a:blip r:embed="rId3"/>
                <a:stretch>
                  <a:fillRect l="-572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228601" y="0"/>
            <a:ext cx="1600199" cy="666750"/>
            <a:chOff x="228600" y="0"/>
            <a:chExt cx="2649783" cy="666750"/>
          </a:xfrm>
        </p:grpSpPr>
        <p:sp>
          <p:nvSpPr>
            <p:cNvPr id="14" name="Round Same Side Corner Rectangle 13"/>
            <p:cNvSpPr/>
            <p:nvPr/>
          </p:nvSpPr>
          <p:spPr>
            <a:xfrm flipV="1">
              <a:off x="228600" y="0"/>
              <a:ext cx="264941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537D7EC-A424-743F-48BB-675147BCC716}"/>
                </a:ext>
              </a:extLst>
            </p:cNvPr>
            <p:cNvSpPr txBox="1"/>
            <p:nvPr/>
          </p:nvSpPr>
          <p:spPr>
            <a:xfrm>
              <a:off x="279771" y="182816"/>
              <a:ext cx="25986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Fungsi</a:t>
              </a:r>
              <a:r>
                <a:rPr lang="en-ID" sz="2000" b="1" dirty="0">
                  <a:solidFill>
                    <a:schemeClr val="bg1"/>
                  </a:solidFill>
                </a:rPr>
                <a:t> onto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D68B43E-6178-40BD-AC26-511381DD9EC7}"/>
              </a:ext>
            </a:extLst>
          </p:cNvPr>
          <p:cNvGrpSpPr/>
          <p:nvPr/>
        </p:nvGrpSpPr>
        <p:grpSpPr>
          <a:xfrm>
            <a:off x="2372792" y="2179284"/>
            <a:ext cx="2173452" cy="2593663"/>
            <a:chOff x="2335785" y="2152051"/>
            <a:chExt cx="2173452" cy="2593663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306D17B1-ED73-45E7-ACDF-9DFC30D014CD}"/>
                </a:ext>
              </a:extLst>
            </p:cNvPr>
            <p:cNvGrpSpPr/>
            <p:nvPr/>
          </p:nvGrpSpPr>
          <p:grpSpPr>
            <a:xfrm>
              <a:off x="2335785" y="2524975"/>
              <a:ext cx="2173452" cy="2220739"/>
              <a:chOff x="2398548" y="2571750"/>
              <a:chExt cx="2173452" cy="2220739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548AE984-8BB1-4794-AE79-DF28ED159AE1}"/>
                  </a:ext>
                </a:extLst>
              </p:cNvPr>
              <p:cNvGrpSpPr/>
              <p:nvPr/>
            </p:nvGrpSpPr>
            <p:grpSpPr>
              <a:xfrm>
                <a:off x="2398548" y="2571750"/>
                <a:ext cx="2173452" cy="2220739"/>
                <a:chOff x="762000" y="1373352"/>
                <a:chExt cx="2173452" cy="1595328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6FF1D83D-7054-4AD3-970F-9076F6672A56}"/>
                    </a:ext>
                  </a:extLst>
                </p:cNvPr>
                <p:cNvGrpSpPr/>
                <p:nvPr/>
              </p:nvGrpSpPr>
              <p:grpSpPr>
                <a:xfrm>
                  <a:off x="762000" y="1373352"/>
                  <a:ext cx="2173452" cy="1338058"/>
                  <a:chOff x="762000" y="1373352"/>
                  <a:chExt cx="2173452" cy="1338058"/>
                </a:xfrm>
              </p:grpSpPr>
              <p:sp>
                <p:nvSpPr>
                  <p:cNvPr id="20" name="Oval 19">
                    <a:extLst>
                      <a:ext uri="{FF2B5EF4-FFF2-40B4-BE49-F238E27FC236}">
                        <a16:creationId xmlns:a16="http://schemas.microsoft.com/office/drawing/2014/main" id="{47C3F875-A00A-4882-BC7B-59A29DA3D8BD}"/>
                      </a:ext>
                    </a:extLst>
                  </p:cNvPr>
                  <p:cNvSpPr/>
                  <p:nvPr/>
                </p:nvSpPr>
                <p:spPr>
                  <a:xfrm>
                    <a:off x="762000" y="1378131"/>
                    <a:ext cx="931522" cy="1333279"/>
                  </a:xfrm>
                  <a:prstGeom prst="ellipse">
                    <a:avLst/>
                  </a:prstGeom>
                  <a:noFill/>
                  <a:ln w="28575" cap="flat" cmpd="sng" algn="ctr">
                    <a:solidFill>
                      <a:schemeClr val="accen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accen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1</a:t>
                    </a:r>
                  </a:p>
                  <a:p>
                    <a:pPr algn="ctr"/>
                    <a:r>
                      <a:rPr lang="en-US" dirty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2</a:t>
                    </a:r>
                  </a:p>
                  <a:p>
                    <a:pPr algn="ctr"/>
                    <a:r>
                      <a:rPr lang="en-US" dirty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3</a:t>
                    </a:r>
                  </a:p>
                  <a:p>
                    <a:pPr algn="ctr"/>
                    <a:r>
                      <a:rPr lang="en-US" dirty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4</a:t>
                    </a:r>
                  </a:p>
                </p:txBody>
              </p:sp>
              <p:sp>
                <p:nvSpPr>
                  <p:cNvPr id="21" name="Oval 20">
                    <a:extLst>
                      <a:ext uri="{FF2B5EF4-FFF2-40B4-BE49-F238E27FC236}">
                        <a16:creationId xmlns:a16="http://schemas.microsoft.com/office/drawing/2014/main" id="{9ABE0356-190B-4FCC-8F23-7DA8375B839F}"/>
                      </a:ext>
                    </a:extLst>
                  </p:cNvPr>
                  <p:cNvSpPr/>
                  <p:nvPr/>
                </p:nvSpPr>
                <p:spPr>
                  <a:xfrm>
                    <a:off x="2003930" y="1373352"/>
                    <a:ext cx="931522" cy="1333279"/>
                  </a:xfrm>
                  <a:prstGeom prst="ellipse">
                    <a:avLst/>
                  </a:prstGeom>
                  <a:noFill/>
                  <a:ln w="28575" cap="flat" cmpd="sng" algn="ctr">
                    <a:solidFill>
                      <a:schemeClr val="accent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accen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i="1" dirty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p</a:t>
                    </a:r>
                  </a:p>
                  <a:p>
                    <a:pPr algn="ctr"/>
                    <a:endParaRPr lang="en-US" i="1" dirty="0"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  <a:p>
                    <a:pPr algn="ctr"/>
                    <a:r>
                      <a:rPr lang="en-US" i="1" dirty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q</a:t>
                    </a:r>
                  </a:p>
                  <a:p>
                    <a:pPr algn="ctr"/>
                    <a:endParaRPr lang="en-US" i="1" dirty="0"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  <a:p>
                    <a:pPr algn="ctr"/>
                    <a:r>
                      <a:rPr lang="en-US" i="1" dirty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r</a:t>
                    </a:r>
                  </a:p>
                </p:txBody>
              </p:sp>
              <p:cxnSp>
                <p:nvCxnSpPr>
                  <p:cNvPr id="22" name="Straight Arrow Connector 21">
                    <a:extLst>
                      <a:ext uri="{FF2B5EF4-FFF2-40B4-BE49-F238E27FC236}">
                        <a16:creationId xmlns:a16="http://schemas.microsoft.com/office/drawing/2014/main" id="{D4A572BB-F2BC-4187-B13D-76D8C30AC2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82290" y="1693896"/>
                    <a:ext cx="936128" cy="3965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677E4F3F-7E19-4EFB-AB06-D733ADC0749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82290" y="1932405"/>
                    <a:ext cx="901319" cy="130421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Arrow Connector 23">
                    <a:extLst>
                      <a:ext uri="{FF2B5EF4-FFF2-40B4-BE49-F238E27FC236}">
                        <a16:creationId xmlns:a16="http://schemas.microsoft.com/office/drawing/2014/main" id="{EED478FE-1FA9-4C7A-9943-9C07978E09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34040" y="1693896"/>
                    <a:ext cx="984378" cy="639475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DBEAAED6-9410-4ECB-9107-C6BE91F442EB}"/>
                    </a:ext>
                  </a:extLst>
                </p:cNvPr>
                <p:cNvSpPr txBox="1"/>
                <p:nvPr/>
              </p:nvSpPr>
              <p:spPr>
                <a:xfrm>
                  <a:off x="1168505" y="2747580"/>
                  <a:ext cx="1553162" cy="2211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err="1">
                      <a:latin typeface="Times New Roman" pitchFamily="18" charset="0"/>
                      <a:cs typeface="Times New Roman" pitchFamily="18" charset="0"/>
                    </a:rPr>
                    <a:t>fungsi</a:t>
                  </a:r>
                  <a:r>
                    <a:rPr lang="en-US" sz="1400" dirty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US" sz="1400" dirty="0" err="1">
                      <a:latin typeface="Times New Roman" pitchFamily="18" charset="0"/>
                      <a:cs typeface="Times New Roman" pitchFamily="18" charset="0"/>
                    </a:rPr>
                    <a:t>surjektif</a:t>
                  </a:r>
                  <a:endParaRPr lang="en-US" sz="14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67C07B96-D2A4-4B8C-935F-8A033DE055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57525" y="3656667"/>
                <a:ext cx="962632" cy="34926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7EA3EF3-0CE7-45B9-80DD-F9474D4C7EBC}"/>
                </a:ext>
              </a:extLst>
            </p:cNvPr>
            <p:cNvSpPr/>
            <p:nvPr/>
          </p:nvSpPr>
          <p:spPr>
            <a:xfrm>
              <a:off x="2618715" y="2152051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i="1" dirty="0">
                  <a:solidFill>
                    <a:schemeClr val="tx2">
                      <a:lumMod val="50000"/>
                    </a:schemeClr>
                  </a:solidFill>
                </a:rPr>
                <a:t>A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713C7BF-81A6-4EDE-A155-E317C2B11A29}"/>
                </a:ext>
              </a:extLst>
            </p:cNvPr>
            <p:cNvSpPr/>
            <p:nvPr/>
          </p:nvSpPr>
          <p:spPr>
            <a:xfrm>
              <a:off x="3877846" y="2152051"/>
              <a:ext cx="3097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i="1" dirty="0">
                  <a:solidFill>
                    <a:schemeClr val="tx2">
                      <a:lumMod val="50000"/>
                    </a:schemeClr>
                  </a:solidFill>
                </a:rPr>
                <a:t>B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B4341E6-54CB-47B9-9AAF-48B0E4AD3A70}"/>
              </a:ext>
            </a:extLst>
          </p:cNvPr>
          <p:cNvGrpSpPr/>
          <p:nvPr/>
        </p:nvGrpSpPr>
        <p:grpSpPr>
          <a:xfrm>
            <a:off x="285523" y="2179284"/>
            <a:ext cx="1428605" cy="481122"/>
            <a:chOff x="400195" y="2319228"/>
            <a:chExt cx="1428605" cy="481122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5764E10F-05B9-4145-A823-A09FC038F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9E06FA7-E4B8-4030-A78F-E0C05B630DD6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67339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DB05E8-A8A9-2DB4-51EB-27EF6D0A5DF4}"/>
                  </a:ext>
                </a:extLst>
              </p:cNvPr>
              <p:cNvSpPr txBox="1"/>
              <p:nvPr/>
            </p:nvSpPr>
            <p:spPr>
              <a:xfrm>
                <a:off x="311078" y="852714"/>
                <a:ext cx="669932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satu-satu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injektif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apabila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setiap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anggota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mempunyai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pasangan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tepat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saja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anggota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DB05E8-A8A9-2DB4-51EB-27EF6D0A5D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078" y="852714"/>
                <a:ext cx="6699322" cy="584775"/>
              </a:xfrm>
              <a:prstGeom prst="rect">
                <a:avLst/>
              </a:prstGeom>
              <a:blipFill>
                <a:blip r:embed="rId2"/>
                <a:stretch>
                  <a:fillRect l="-455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228601" y="0"/>
            <a:ext cx="2057399" cy="852714"/>
            <a:chOff x="228600" y="0"/>
            <a:chExt cx="2649783" cy="890702"/>
          </a:xfrm>
        </p:grpSpPr>
        <p:sp>
          <p:nvSpPr>
            <p:cNvPr id="14" name="Round Same Side Corner Rectangle 13"/>
            <p:cNvSpPr/>
            <p:nvPr/>
          </p:nvSpPr>
          <p:spPr>
            <a:xfrm flipV="1">
              <a:off x="228600" y="0"/>
              <a:ext cx="264941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537D7EC-A424-743F-48BB-675147BCC716}"/>
                </a:ext>
              </a:extLst>
            </p:cNvPr>
            <p:cNvSpPr txBox="1"/>
            <p:nvPr/>
          </p:nvSpPr>
          <p:spPr>
            <a:xfrm>
              <a:off x="279771" y="182816"/>
              <a:ext cx="25986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Fungsi</a:t>
              </a:r>
              <a:r>
                <a:rPr lang="en-ID" sz="2000" b="1" dirty="0">
                  <a:solidFill>
                    <a:schemeClr val="bg1"/>
                  </a:solidFill>
                </a:rPr>
                <a:t> Satu-</a:t>
              </a:r>
              <a:r>
                <a:rPr lang="en-ID" sz="2000" b="1" dirty="0" err="1">
                  <a:solidFill>
                    <a:schemeClr val="bg1"/>
                  </a:solidFill>
                </a:rPr>
                <a:t>satu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D6D20AE5-9B7E-47E8-B527-07B0335912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050" y="1701808"/>
            <a:ext cx="3220952" cy="2632296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ADD167B4-373F-49A9-8599-8D45E1CEC867}"/>
              </a:ext>
            </a:extLst>
          </p:cNvPr>
          <p:cNvGrpSpPr/>
          <p:nvPr/>
        </p:nvGrpSpPr>
        <p:grpSpPr>
          <a:xfrm>
            <a:off x="2257834" y="1885950"/>
            <a:ext cx="2173452" cy="2784840"/>
            <a:chOff x="2236929" y="1577981"/>
            <a:chExt cx="2173452" cy="278484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48AE984-8BB1-4794-AE79-DF28ED159AE1}"/>
                </a:ext>
              </a:extLst>
            </p:cNvPr>
            <p:cNvGrpSpPr/>
            <p:nvPr/>
          </p:nvGrpSpPr>
          <p:grpSpPr>
            <a:xfrm>
              <a:off x="2236929" y="1907586"/>
              <a:ext cx="2173452" cy="2455235"/>
              <a:chOff x="762000" y="1373352"/>
              <a:chExt cx="2173452" cy="1571184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6FF1D83D-7054-4AD3-970F-9076F6672A56}"/>
                  </a:ext>
                </a:extLst>
              </p:cNvPr>
              <p:cNvGrpSpPr/>
              <p:nvPr/>
            </p:nvGrpSpPr>
            <p:grpSpPr>
              <a:xfrm>
                <a:off x="762000" y="1373352"/>
                <a:ext cx="2173452" cy="1338058"/>
                <a:chOff x="762000" y="1373352"/>
                <a:chExt cx="2173452" cy="1338058"/>
              </a:xfrm>
            </p:grpSpPr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47C3F875-A00A-4882-BC7B-59A29DA3D8BD}"/>
                    </a:ext>
                  </a:extLst>
                </p:cNvPr>
                <p:cNvSpPr/>
                <p:nvPr/>
              </p:nvSpPr>
              <p:spPr>
                <a:xfrm>
                  <a:off x="762000" y="1378131"/>
                  <a:ext cx="931522" cy="1333279"/>
                </a:xfrm>
                <a:prstGeom prst="ellipse">
                  <a:avLst/>
                </a:prstGeom>
                <a:noFill/>
                <a:ln w="28575" cap="flat" cmpd="sng" algn="ctr">
                  <a:solidFill>
                    <a:schemeClr val="accen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chemeClr val="tx2">
                          <a:lumMod val="50000"/>
                        </a:schemeClr>
                      </a:solidFill>
                    </a:rPr>
                    <a:t>1</a:t>
                  </a:r>
                </a:p>
                <a:p>
                  <a:pPr algn="ctr"/>
                  <a:endParaRPr lang="en-US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  <a:p>
                  <a:pPr algn="ctr"/>
                  <a:r>
                    <a:rPr lang="en-US" dirty="0">
                      <a:solidFill>
                        <a:schemeClr val="tx2">
                          <a:lumMod val="50000"/>
                        </a:schemeClr>
                      </a:solidFill>
                    </a:rPr>
                    <a:t>2</a:t>
                  </a:r>
                </a:p>
                <a:p>
                  <a:pPr algn="ctr"/>
                  <a:endParaRPr lang="en-US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  <a:p>
                  <a:pPr algn="ctr"/>
                  <a:r>
                    <a:rPr lang="en-US" dirty="0">
                      <a:solidFill>
                        <a:schemeClr val="tx2">
                          <a:lumMod val="50000"/>
                        </a:schemeClr>
                      </a:solidFill>
                    </a:rPr>
                    <a:t>3</a:t>
                  </a:r>
                </a:p>
                <a:p>
                  <a:pPr algn="ctr"/>
                  <a:endParaRPr lang="en-US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9ABE0356-190B-4FCC-8F23-7DA8375B839F}"/>
                    </a:ext>
                  </a:extLst>
                </p:cNvPr>
                <p:cNvSpPr/>
                <p:nvPr/>
              </p:nvSpPr>
              <p:spPr>
                <a:xfrm>
                  <a:off x="2003930" y="1373352"/>
                  <a:ext cx="931522" cy="1333279"/>
                </a:xfrm>
                <a:prstGeom prst="ellipse">
                  <a:avLst/>
                </a:prstGeom>
                <a:noFill/>
                <a:ln w="28575" cap="flat" cmpd="sng" algn="ctr">
                  <a:solidFill>
                    <a:schemeClr val="accen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p</a:t>
                  </a:r>
                </a:p>
                <a:p>
                  <a:pPr algn="ctr"/>
                  <a:endParaRPr lang="en-US" i="1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  <a:p>
                  <a:pPr algn="ctr"/>
                  <a:r>
                    <a:rPr lang="en-US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q</a:t>
                  </a:r>
                </a:p>
                <a:p>
                  <a:pPr algn="ctr"/>
                  <a:endParaRPr lang="en-US" i="1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  <a:p>
                  <a:pPr algn="ctr"/>
                  <a:r>
                    <a:rPr lang="en-US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r</a:t>
                  </a:r>
                </a:p>
                <a:p>
                  <a:pPr algn="ctr"/>
                  <a:endParaRPr lang="en-US" i="1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  <a:p>
                  <a:pPr algn="ctr"/>
                  <a:r>
                    <a:rPr lang="en-US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s</a:t>
                  </a:r>
                </a:p>
              </p:txBody>
            </p: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D4A572BB-F2BC-4187-B13D-76D8C30AC2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2290" y="1638564"/>
                  <a:ext cx="1012515" cy="576409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677E4F3F-7E19-4EFB-AB06-D733ADC074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382290" y="1545688"/>
                  <a:ext cx="931522" cy="38671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EED478FE-1FA9-4C7A-9943-9C07978E09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2290" y="2291257"/>
                  <a:ext cx="999029" cy="26928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BEAAED6-9410-4ECB-9107-C6BE91F442EB}"/>
                  </a:ext>
                </a:extLst>
              </p:cNvPr>
              <p:cNvSpPr txBox="1"/>
              <p:nvPr/>
            </p:nvSpPr>
            <p:spPr>
              <a:xfrm>
                <a:off x="1168505" y="2747580"/>
                <a:ext cx="1553162" cy="1969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>
                    <a:latin typeface="Times New Roman" pitchFamily="18" charset="0"/>
                    <a:cs typeface="Times New Roman" pitchFamily="18" charset="0"/>
                  </a:rPr>
                  <a:t>fungsi</a:t>
                </a:r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400" dirty="0" err="1">
                    <a:latin typeface="Times New Roman" pitchFamily="18" charset="0"/>
                    <a:cs typeface="Times New Roman" pitchFamily="18" charset="0"/>
                  </a:rPr>
                  <a:t>injektif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1CFC4E9-0AB5-4781-825F-A78EEC8933E2}"/>
                </a:ext>
              </a:extLst>
            </p:cNvPr>
            <p:cNvSpPr/>
            <p:nvPr/>
          </p:nvSpPr>
          <p:spPr>
            <a:xfrm>
              <a:off x="2521596" y="1577981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i="1" dirty="0">
                  <a:solidFill>
                    <a:schemeClr val="tx2">
                      <a:lumMod val="50000"/>
                    </a:schemeClr>
                  </a:solidFill>
                </a:rPr>
                <a:t>A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FD1AFAE-0EB1-4865-9CAE-51F60FB44CFA}"/>
                </a:ext>
              </a:extLst>
            </p:cNvPr>
            <p:cNvSpPr/>
            <p:nvPr/>
          </p:nvSpPr>
          <p:spPr>
            <a:xfrm>
              <a:off x="3780727" y="1577981"/>
              <a:ext cx="3097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i="1" dirty="0">
                  <a:solidFill>
                    <a:schemeClr val="tx2">
                      <a:lumMod val="50000"/>
                    </a:schemeClr>
                  </a:solidFill>
                </a:rPr>
                <a:t>B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32EC1E2-05BC-483F-A596-341D0660F3D2}"/>
              </a:ext>
            </a:extLst>
          </p:cNvPr>
          <p:cNvGrpSpPr/>
          <p:nvPr/>
        </p:nvGrpSpPr>
        <p:grpSpPr>
          <a:xfrm>
            <a:off x="279753" y="1728217"/>
            <a:ext cx="1428605" cy="481122"/>
            <a:chOff x="400195" y="2319228"/>
            <a:chExt cx="1428605" cy="481122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AAB6479-998B-4A06-8440-495DB22C27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49BE8A9-8FF1-4BBB-93BB-7A7138C7861F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26975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DB05E8-A8A9-2DB4-51EB-27EF6D0A5DF4}"/>
                  </a:ext>
                </a:extLst>
              </p:cNvPr>
              <p:cNvSpPr txBox="1"/>
              <p:nvPr/>
            </p:nvSpPr>
            <p:spPr>
              <a:xfrm>
                <a:off x="311078" y="852714"/>
                <a:ext cx="738512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 </a:t>
                </a:r>
                <a14:m>
                  <m:oMath xmlns:m="http://schemas.openxmlformats.org/officeDocument/2006/math">
                    <m:r>
                      <a:rPr lang="en-ID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berkorespondensi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satu-satu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atau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bijektif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apabila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tersebut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surjektif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sekaligus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injektif</a:t>
                </a:r>
                <a:r>
                  <a:rPr lang="en-ID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ID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DB05E8-A8A9-2DB4-51EB-27EF6D0A5D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078" y="852714"/>
                <a:ext cx="7385122" cy="584775"/>
              </a:xfrm>
              <a:prstGeom prst="rect">
                <a:avLst/>
              </a:prstGeom>
              <a:blipFill>
                <a:blip r:embed="rId2"/>
                <a:stretch>
                  <a:fillRect l="-413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228600" y="41028"/>
            <a:ext cx="3733276" cy="584775"/>
            <a:chOff x="228600" y="0"/>
            <a:chExt cx="2649412" cy="666750"/>
          </a:xfrm>
        </p:grpSpPr>
        <p:sp>
          <p:nvSpPr>
            <p:cNvPr id="14" name="Round Same Side Corner Rectangle 13"/>
            <p:cNvSpPr/>
            <p:nvPr/>
          </p:nvSpPr>
          <p:spPr>
            <a:xfrm flipV="1">
              <a:off x="228600" y="0"/>
              <a:ext cx="2649412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537D7EC-A424-743F-48BB-675147BCC716}"/>
                </a:ext>
              </a:extLst>
            </p:cNvPr>
            <p:cNvSpPr txBox="1"/>
            <p:nvPr/>
          </p:nvSpPr>
          <p:spPr>
            <a:xfrm>
              <a:off x="277765" y="147882"/>
              <a:ext cx="2598612" cy="417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Fungsi</a:t>
              </a:r>
              <a:r>
                <a:rPr lang="en-ID" sz="2000" b="1" dirty="0">
                  <a:solidFill>
                    <a:schemeClr val="bg1"/>
                  </a:solidFill>
                </a:rPr>
                <a:t> </a:t>
              </a:r>
              <a:r>
                <a:rPr lang="en-ID" sz="2000" b="1" dirty="0" err="1">
                  <a:solidFill>
                    <a:schemeClr val="bg1"/>
                  </a:solidFill>
                </a:rPr>
                <a:t>Korespondensi</a:t>
              </a:r>
              <a:r>
                <a:rPr lang="en-ID" sz="2000" b="1" dirty="0">
                  <a:solidFill>
                    <a:schemeClr val="bg1"/>
                  </a:solidFill>
                </a:rPr>
                <a:t> Satu-</a:t>
              </a:r>
              <a:r>
                <a:rPr lang="en-ID" sz="2000" b="1" dirty="0" err="1">
                  <a:solidFill>
                    <a:schemeClr val="bg1"/>
                  </a:solidFill>
                </a:rPr>
                <a:t>satu</a:t>
              </a:r>
              <a:endParaRPr lang="en-ID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D6D20AE5-9B7E-47E8-B527-07B0335912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050" y="1701808"/>
            <a:ext cx="3220952" cy="2632296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ADD167B4-373F-49A9-8599-8D45E1CEC867}"/>
              </a:ext>
            </a:extLst>
          </p:cNvPr>
          <p:cNvGrpSpPr/>
          <p:nvPr/>
        </p:nvGrpSpPr>
        <p:grpSpPr>
          <a:xfrm>
            <a:off x="2257834" y="1885950"/>
            <a:ext cx="2173452" cy="2784840"/>
            <a:chOff x="2236929" y="1577981"/>
            <a:chExt cx="2173452" cy="278484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48AE984-8BB1-4794-AE79-DF28ED159AE1}"/>
                </a:ext>
              </a:extLst>
            </p:cNvPr>
            <p:cNvGrpSpPr/>
            <p:nvPr/>
          </p:nvGrpSpPr>
          <p:grpSpPr>
            <a:xfrm>
              <a:off x="2236929" y="1907586"/>
              <a:ext cx="2173452" cy="2455235"/>
              <a:chOff x="762000" y="1373352"/>
              <a:chExt cx="2173452" cy="1571184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6FF1D83D-7054-4AD3-970F-9076F6672A56}"/>
                  </a:ext>
                </a:extLst>
              </p:cNvPr>
              <p:cNvGrpSpPr/>
              <p:nvPr/>
            </p:nvGrpSpPr>
            <p:grpSpPr>
              <a:xfrm>
                <a:off x="762000" y="1373352"/>
                <a:ext cx="2173452" cy="1338058"/>
                <a:chOff x="762000" y="1373352"/>
                <a:chExt cx="2173452" cy="1338058"/>
              </a:xfrm>
            </p:grpSpPr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47C3F875-A00A-4882-BC7B-59A29DA3D8BD}"/>
                    </a:ext>
                  </a:extLst>
                </p:cNvPr>
                <p:cNvSpPr/>
                <p:nvPr/>
              </p:nvSpPr>
              <p:spPr>
                <a:xfrm>
                  <a:off x="762000" y="1378131"/>
                  <a:ext cx="931522" cy="1333279"/>
                </a:xfrm>
                <a:prstGeom prst="ellipse">
                  <a:avLst/>
                </a:prstGeom>
                <a:noFill/>
                <a:ln w="28575" cap="flat" cmpd="sng" algn="ctr">
                  <a:solidFill>
                    <a:schemeClr val="accen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chemeClr val="tx2">
                          <a:lumMod val="50000"/>
                        </a:schemeClr>
                      </a:solidFill>
                    </a:rPr>
                    <a:t>1</a:t>
                  </a:r>
                </a:p>
                <a:p>
                  <a:pPr algn="ctr"/>
                  <a:endParaRPr lang="en-US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  <a:p>
                  <a:pPr algn="ctr"/>
                  <a:r>
                    <a:rPr lang="en-US" dirty="0">
                      <a:solidFill>
                        <a:schemeClr val="tx2">
                          <a:lumMod val="50000"/>
                        </a:schemeClr>
                      </a:solidFill>
                    </a:rPr>
                    <a:t>2</a:t>
                  </a:r>
                </a:p>
                <a:p>
                  <a:pPr algn="ctr"/>
                  <a:endParaRPr lang="en-US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  <a:p>
                  <a:pPr algn="ctr"/>
                  <a:r>
                    <a:rPr lang="en-US" dirty="0">
                      <a:solidFill>
                        <a:schemeClr val="tx2">
                          <a:lumMod val="50000"/>
                        </a:schemeClr>
                      </a:solidFill>
                    </a:rPr>
                    <a:t>3</a:t>
                  </a:r>
                </a:p>
                <a:p>
                  <a:pPr algn="ctr"/>
                  <a:endParaRPr lang="en-US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9ABE0356-190B-4FCC-8F23-7DA8375B839F}"/>
                    </a:ext>
                  </a:extLst>
                </p:cNvPr>
                <p:cNvSpPr/>
                <p:nvPr/>
              </p:nvSpPr>
              <p:spPr>
                <a:xfrm>
                  <a:off x="2003930" y="1373352"/>
                  <a:ext cx="931522" cy="1333279"/>
                </a:xfrm>
                <a:prstGeom prst="ellipse">
                  <a:avLst/>
                </a:prstGeom>
                <a:noFill/>
                <a:ln w="28575" cap="flat" cmpd="sng" algn="ctr">
                  <a:solidFill>
                    <a:schemeClr val="accen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p</a:t>
                  </a:r>
                </a:p>
                <a:p>
                  <a:pPr algn="ctr"/>
                  <a:endParaRPr lang="en-US" i="1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  <a:p>
                  <a:pPr algn="ctr"/>
                  <a:r>
                    <a:rPr lang="en-US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q</a:t>
                  </a:r>
                </a:p>
                <a:p>
                  <a:pPr algn="ctr"/>
                  <a:endParaRPr lang="en-US" i="1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  <a:p>
                  <a:pPr algn="ctr"/>
                  <a:r>
                    <a:rPr lang="en-US" i="1" dirty="0">
                      <a:solidFill>
                        <a:schemeClr val="tx2">
                          <a:lumMod val="50000"/>
                        </a:schemeClr>
                      </a:solidFill>
                    </a:rPr>
                    <a:t>r</a:t>
                  </a:r>
                </a:p>
                <a:p>
                  <a:pPr algn="ctr"/>
                  <a:endParaRPr lang="en-US" i="1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D4A572BB-F2BC-4187-B13D-76D8C30AC2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82290" y="1638564"/>
                  <a:ext cx="999029" cy="65269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677E4F3F-7E19-4EFB-AB06-D733ADC074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19678" y="1964910"/>
                  <a:ext cx="886120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EED478FE-1FA9-4C7A-9943-9C07978E09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31157" y="1638564"/>
                  <a:ext cx="882655" cy="64384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BEAAED6-9410-4ECB-9107-C6BE91F442EB}"/>
                  </a:ext>
                </a:extLst>
              </p:cNvPr>
              <p:cNvSpPr txBox="1"/>
              <p:nvPr/>
            </p:nvSpPr>
            <p:spPr>
              <a:xfrm>
                <a:off x="1168505" y="2747580"/>
                <a:ext cx="1553162" cy="1969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>
                    <a:latin typeface="Times New Roman" pitchFamily="18" charset="0"/>
                    <a:cs typeface="Times New Roman" pitchFamily="18" charset="0"/>
                  </a:rPr>
                  <a:t>fungsi</a:t>
                </a:r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bijektif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1CFC4E9-0AB5-4781-825F-A78EEC8933E2}"/>
                </a:ext>
              </a:extLst>
            </p:cNvPr>
            <p:cNvSpPr/>
            <p:nvPr/>
          </p:nvSpPr>
          <p:spPr>
            <a:xfrm>
              <a:off x="2521596" y="1577981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i="1" dirty="0">
                  <a:solidFill>
                    <a:schemeClr val="tx2">
                      <a:lumMod val="50000"/>
                    </a:schemeClr>
                  </a:solidFill>
                </a:rPr>
                <a:t>A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FD1AFAE-0EB1-4865-9CAE-51F60FB44CFA}"/>
                </a:ext>
              </a:extLst>
            </p:cNvPr>
            <p:cNvSpPr/>
            <p:nvPr/>
          </p:nvSpPr>
          <p:spPr>
            <a:xfrm>
              <a:off x="3780727" y="1577981"/>
              <a:ext cx="3097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i="1" dirty="0">
                  <a:solidFill>
                    <a:schemeClr val="tx2">
                      <a:lumMod val="50000"/>
                    </a:schemeClr>
                  </a:solidFill>
                </a:rPr>
                <a:t>B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3008F27-DC31-4ABF-A910-E49B837DA503}"/>
              </a:ext>
            </a:extLst>
          </p:cNvPr>
          <p:cNvGrpSpPr/>
          <p:nvPr/>
        </p:nvGrpSpPr>
        <p:grpSpPr>
          <a:xfrm>
            <a:off x="324808" y="1701808"/>
            <a:ext cx="1428605" cy="481122"/>
            <a:chOff x="400195" y="2319228"/>
            <a:chExt cx="1428605" cy="481122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EEA2C7D-407D-48C7-867D-57AC2E16E4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95" y="2319228"/>
              <a:ext cx="1428605" cy="481122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E2DF50E-5673-41C6-A255-68DC2B5A4E20}"/>
                </a:ext>
              </a:extLst>
            </p:cNvPr>
            <p:cNvSpPr/>
            <p:nvPr/>
          </p:nvSpPr>
          <p:spPr>
            <a:xfrm>
              <a:off x="685800" y="2352473"/>
              <a:ext cx="876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bg1"/>
                  </a:solidFill>
                </a:rPr>
                <a:t>Contoh</a:t>
              </a:r>
              <a:endParaRPr lang="en-ID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98025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2885"/>
            <a:ext cx="4191000" cy="456803"/>
            <a:chOff x="0" y="132885"/>
            <a:chExt cx="3127612" cy="45680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885"/>
              <a:ext cx="3127612" cy="45680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625522" y="132885"/>
              <a:ext cx="238835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1.2 </a:t>
              </a:r>
              <a:r>
                <a:rPr lang="en-ID" sz="2200" b="1" dirty="0" err="1">
                  <a:solidFill>
                    <a:schemeClr val="bg1"/>
                  </a:solidFill>
                </a:rPr>
                <a:t>operasi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Aljabar</a:t>
              </a:r>
              <a:r>
                <a:rPr lang="en-ID" sz="2200" b="1" dirty="0">
                  <a:solidFill>
                    <a:schemeClr val="bg1"/>
                  </a:solidFill>
                </a:rPr>
                <a:t> </a:t>
              </a:r>
              <a:r>
                <a:rPr lang="en-ID" sz="2200" b="1" dirty="0" err="1">
                  <a:solidFill>
                    <a:schemeClr val="bg1"/>
                  </a:solidFill>
                </a:rPr>
                <a:t>Fungsi</a:t>
              </a:r>
              <a:endParaRPr lang="en-ID" sz="2200" b="1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228600" y="1045434"/>
                <a:ext cx="8001000" cy="30526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Jika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adalah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dua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yang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terdefinisi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pada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himpunan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merupakan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domain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dari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maka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Jumlah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D" i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ϵ</m:t>
                    </m:r>
                  </m:oMath>
                </a14:m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∩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 startAt="2"/>
                </a:pP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Selisih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dan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g,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D" i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ϵ</m:t>
                    </m:r>
                  </m:oMath>
                </a14:m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∩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	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045434"/>
                <a:ext cx="8001000" cy="3052631"/>
              </a:xfrm>
              <a:prstGeom prst="rect">
                <a:avLst/>
              </a:prstGeom>
              <a:blipFill>
                <a:blip r:embed="rId3"/>
                <a:stretch>
                  <a:fillRect l="-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48221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E7D1C8D-59A2-4721-A211-481D856B64B3}"/>
                  </a:ext>
                </a:extLst>
              </p:cNvPr>
              <p:cNvSpPr/>
              <p:nvPr/>
            </p:nvSpPr>
            <p:spPr>
              <a:xfrm>
                <a:off x="381000" y="599663"/>
                <a:ext cx="8001000" cy="38770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+mj-lt"/>
                  <a:buAutoNum type="arabicPeriod" startAt="3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 kali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skalar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kf</a:t>
                </a:r>
                <a:endParaRPr lang="en-ID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kf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ID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kf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x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D" i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ϵ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 startAt="4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 kali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fungsi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 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dan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</a:p>
              <a:p>
                <a:pPr>
                  <a:lnSpc>
                    <a:spcPct val="150000"/>
                  </a:lnSpc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</a:t>
                </a:r>
                <a14:m>
                  <m:oMath xmlns:m="http://schemas.openxmlformats.org/officeDocument/2006/math"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</m:oMath>
                </a14:m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)(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ID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D" i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ϵ</m:t>
                    </m:r>
                  </m:oMath>
                </a14:m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∩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 startAt="5"/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Hasil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bagi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ditulis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den>
                    </m:f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D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ID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dengan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ID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≠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 dan </a:t>
                </a:r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D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ϵ</m:t>
                    </m:r>
                  </m:oMath>
                </a14:m>
                <a:r>
                  <a:rPr lang="en-ID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ID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∩</m:t>
                    </m:r>
                  </m:oMath>
                </a14:m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ID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endParaRPr lang="en-ID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E7D1C8D-59A2-4721-A211-481D856B64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99663"/>
                <a:ext cx="8001000" cy="3877087"/>
              </a:xfrm>
              <a:prstGeom prst="rect">
                <a:avLst/>
              </a:prstGeom>
              <a:blipFill>
                <a:blip r:embed="rId2"/>
                <a:stretch>
                  <a:fillRect l="-5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A386DC77-F172-4690-8814-7CB62A920A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248" y="1844454"/>
            <a:ext cx="3220952" cy="263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6781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32120"/>
            <a:ext cx="3345440" cy="456803"/>
            <a:chOff x="0" y="132120"/>
            <a:chExt cx="4191000" cy="45680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2120"/>
              <a:ext cx="3810000" cy="456803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B7F931D-D90E-1E13-2A09-7657B6BADC18}"/>
                </a:ext>
              </a:extLst>
            </p:cNvPr>
            <p:cNvSpPr txBox="1"/>
            <p:nvPr/>
          </p:nvSpPr>
          <p:spPr>
            <a:xfrm>
              <a:off x="838200" y="133350"/>
              <a:ext cx="33528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200" b="1" dirty="0">
                  <a:solidFill>
                    <a:schemeClr val="bg1"/>
                  </a:solidFill>
                </a:rPr>
                <a:t>1.3 </a:t>
              </a:r>
              <a:r>
                <a:rPr lang="en-ID" sz="2200" b="1" dirty="0" err="1">
                  <a:solidFill>
                    <a:schemeClr val="bg1"/>
                  </a:solidFill>
                </a:rPr>
                <a:t>Fungsi</a:t>
              </a:r>
              <a:r>
                <a:rPr lang="en-ID" sz="2200" b="1" dirty="0">
                  <a:solidFill>
                    <a:schemeClr val="bg1"/>
                  </a:solidFill>
                </a:rPr>
                <a:t> invers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B6260B8-A4E8-407E-83DE-D826392FA007}"/>
              </a:ext>
            </a:extLst>
          </p:cNvPr>
          <p:cNvGrpSpPr/>
          <p:nvPr/>
        </p:nvGrpSpPr>
        <p:grpSpPr>
          <a:xfrm>
            <a:off x="216564" y="742950"/>
            <a:ext cx="3581400" cy="666750"/>
            <a:chOff x="228600" y="0"/>
            <a:chExt cx="2577441" cy="666750"/>
          </a:xfrm>
        </p:grpSpPr>
        <p:sp>
          <p:nvSpPr>
            <p:cNvPr id="19" name="Round Same Side Corner Rectangle 9">
              <a:extLst>
                <a:ext uri="{FF2B5EF4-FFF2-40B4-BE49-F238E27FC236}">
                  <a16:creationId xmlns:a16="http://schemas.microsoft.com/office/drawing/2014/main" id="{EA7893C3-819E-48C3-94E4-EE7A5F5483B0}"/>
                </a:ext>
              </a:extLst>
            </p:cNvPr>
            <p:cNvSpPr/>
            <p:nvPr/>
          </p:nvSpPr>
          <p:spPr>
            <a:xfrm flipV="1">
              <a:off x="228600" y="0"/>
              <a:ext cx="2438400" cy="666750"/>
            </a:xfrm>
            <a:prstGeom prst="round2Same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8F4AF33-63DE-4F1F-BE7A-DD3B40619B7C}"/>
                </a:ext>
              </a:extLst>
            </p:cNvPr>
            <p:cNvSpPr txBox="1"/>
            <p:nvPr/>
          </p:nvSpPr>
          <p:spPr>
            <a:xfrm>
              <a:off x="330523" y="165574"/>
              <a:ext cx="24755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000" b="1" dirty="0" err="1">
                  <a:solidFill>
                    <a:schemeClr val="bg1"/>
                  </a:solidFill>
                </a:rPr>
                <a:t>Fungsi</a:t>
              </a:r>
              <a:r>
                <a:rPr lang="en-ID" sz="2000" b="1" dirty="0">
                  <a:solidFill>
                    <a:schemeClr val="bg1"/>
                  </a:solidFill>
                </a:rPr>
                <a:t> yang </a:t>
              </a:r>
              <a:r>
                <a:rPr lang="en-ID" sz="2000" b="1" dirty="0" err="1">
                  <a:solidFill>
                    <a:schemeClr val="bg1"/>
                  </a:solidFill>
                </a:rPr>
                <a:t>Memiliki</a:t>
              </a:r>
              <a:r>
                <a:rPr lang="en-ID" sz="2000" b="1" dirty="0">
                  <a:solidFill>
                    <a:schemeClr val="bg1"/>
                  </a:solidFill>
                </a:rPr>
                <a:t> Invers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BB43467-CE49-471C-A680-387DE2BB4EA9}"/>
              </a:ext>
            </a:extLst>
          </p:cNvPr>
          <p:cNvSpPr/>
          <p:nvPr/>
        </p:nvSpPr>
        <p:spPr>
          <a:xfrm>
            <a:off x="216563" y="1591665"/>
            <a:ext cx="6862051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fungsi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himpunan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</a:t>
            </a:r>
            <a:r>
              <a:rPr lang="en-ID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himpunan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sutau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relasi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memasangkan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setiap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anggota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tepat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satu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anggota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379FBB2-96DB-4B51-9954-12A4C8F9FD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615" y="2537589"/>
            <a:ext cx="2065385" cy="178459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97007AC-F655-4A40-A201-FC824C23192C}"/>
              </a:ext>
            </a:extLst>
          </p:cNvPr>
          <p:cNvGrpSpPr/>
          <p:nvPr/>
        </p:nvGrpSpPr>
        <p:grpSpPr>
          <a:xfrm>
            <a:off x="2381530" y="2709563"/>
            <a:ext cx="1927820" cy="1696240"/>
            <a:chOff x="2381530" y="2709563"/>
            <a:chExt cx="1927820" cy="169624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C3C1B23-05DA-4C09-B32C-214FAE72BD43}"/>
                </a:ext>
              </a:extLst>
            </p:cNvPr>
            <p:cNvGrpSpPr/>
            <p:nvPr/>
          </p:nvGrpSpPr>
          <p:grpSpPr>
            <a:xfrm>
              <a:off x="2381530" y="2709563"/>
              <a:ext cx="1927820" cy="1696240"/>
              <a:chOff x="2236929" y="1351557"/>
              <a:chExt cx="2028689" cy="2646966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0ADB8930-FF7C-4546-8477-00C7BCAEF927}"/>
                  </a:ext>
                </a:extLst>
              </p:cNvPr>
              <p:cNvGrpSpPr/>
              <p:nvPr/>
            </p:nvGrpSpPr>
            <p:grpSpPr>
              <a:xfrm>
                <a:off x="2236929" y="1832207"/>
                <a:ext cx="2028689" cy="2166316"/>
                <a:chOff x="762000" y="1325114"/>
                <a:chExt cx="2028689" cy="1386296"/>
              </a:xfrm>
            </p:grpSpPr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1DF9A004-E9CF-49C4-B3E3-C13162294397}"/>
                    </a:ext>
                  </a:extLst>
                </p:cNvPr>
                <p:cNvSpPr/>
                <p:nvPr/>
              </p:nvSpPr>
              <p:spPr>
                <a:xfrm>
                  <a:off x="762000" y="1378131"/>
                  <a:ext cx="931522" cy="1333279"/>
                </a:xfrm>
                <a:prstGeom prst="ellipse">
                  <a:avLst/>
                </a:prstGeom>
                <a:noFill/>
                <a:ln w="28575" cap="flat" cmpd="sng" algn="ctr">
                  <a:solidFill>
                    <a:schemeClr val="accen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  <a:p>
                  <a:pPr algn="ctr"/>
                  <a:endParaRPr lang="en-US" dirty="0">
                    <a:solidFill>
                      <a:schemeClr val="tx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D7740CC3-97D1-4B27-AFF0-0AF1AEC6B929}"/>
                    </a:ext>
                  </a:extLst>
                </p:cNvPr>
                <p:cNvSpPr/>
                <p:nvPr/>
              </p:nvSpPr>
              <p:spPr>
                <a:xfrm>
                  <a:off x="1859167" y="1325114"/>
                  <a:ext cx="931522" cy="1333279"/>
                </a:xfrm>
                <a:prstGeom prst="ellipse">
                  <a:avLst/>
                </a:prstGeom>
                <a:noFill/>
                <a:ln w="28575" cap="flat" cmpd="sng" algn="ctr">
                  <a:solidFill>
                    <a:schemeClr val="accen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1"/>
                </a:fontRef>
              </p:style>
              <p:txBody>
                <a:bodyPr rtlCol="0" anchor="ctr"/>
                <a:lstStyle/>
                <a:p>
                  <a:pPr algn="ctr"/>
                  <a:endParaRPr lang="en-US" i="1" dirty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endParaRPr lang="en-US" i="1" dirty="0">
                    <a:solidFill>
                      <a:schemeClr val="tx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E5E2BB79-4DC2-462C-8F82-D4371CB4180E}"/>
                    </a:ext>
                  </a:extLst>
                </p:cNvPr>
                <p:cNvCxnSpPr>
                  <a:cxnSpLocks/>
                  <a:endCxn id="6" idx="1"/>
                </p:cNvCxnSpPr>
                <p:nvPr/>
              </p:nvCxnSpPr>
              <p:spPr>
                <a:xfrm flipV="1">
                  <a:off x="1327416" y="2026397"/>
                  <a:ext cx="766886" cy="298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93C5291-A82E-40BC-9D22-CCACA4FF4EE7}"/>
                  </a:ext>
                </a:extLst>
              </p:cNvPr>
              <p:cNvSpPr/>
              <p:nvPr/>
            </p:nvSpPr>
            <p:spPr>
              <a:xfrm>
                <a:off x="2543832" y="1433281"/>
                <a:ext cx="3177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i="1" dirty="0">
                    <a:solidFill>
                      <a:schemeClr val="tx2">
                        <a:lumMod val="50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4DFDECE-A32B-4987-B6ED-F7522F46F4C5}"/>
                  </a:ext>
                </a:extLst>
              </p:cNvPr>
              <p:cNvSpPr/>
              <p:nvPr/>
            </p:nvSpPr>
            <p:spPr>
              <a:xfrm>
                <a:off x="3645006" y="1351557"/>
                <a:ext cx="30970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i="1" dirty="0">
                    <a:solidFill>
                      <a:schemeClr val="tx2">
                        <a:lumMod val="50000"/>
                      </a:schemeClr>
                    </a:solidFill>
                  </a:rPr>
                  <a:t>B</a:t>
                </a:r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50F31A9-81C8-4BAE-8892-E0E2504A5875}"/>
                </a:ext>
              </a:extLst>
            </p:cNvPr>
            <p:cNvSpPr/>
            <p:nvPr/>
          </p:nvSpPr>
          <p:spPr>
            <a:xfrm>
              <a:off x="2666704" y="3431759"/>
              <a:ext cx="287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i="1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5D5E7B6-2312-45B6-B822-4EEA9FB56047}"/>
                </a:ext>
              </a:extLst>
            </p:cNvPr>
            <p:cNvSpPr/>
            <p:nvPr/>
          </p:nvSpPr>
          <p:spPr>
            <a:xfrm>
              <a:off x="3647588" y="3428776"/>
              <a:ext cx="50526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i="1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i="1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6B9C3C1E-F7CF-42B9-93AA-5E4CE7F57745}"/>
              </a:ext>
            </a:extLst>
          </p:cNvPr>
          <p:cNvSpPr/>
          <p:nvPr/>
        </p:nvSpPr>
        <p:spPr>
          <a:xfrm>
            <a:off x="3217841" y="3974009"/>
            <a:ext cx="255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>
                <a:solidFill>
                  <a:schemeClr val="tx2">
                    <a:lumMod val="50000"/>
                  </a:schemeClr>
                </a:solidFill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7639905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3162</TotalTime>
  <Words>737</Words>
  <Application>Microsoft Office PowerPoint</Application>
  <PresentationFormat>On-screen Show (16:9)</PresentationFormat>
  <Paragraphs>178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Cambria Math</vt:lpstr>
      <vt:lpstr>Times New Roman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user</cp:lastModifiedBy>
  <cp:revision>131</cp:revision>
  <dcterms:created xsi:type="dcterms:W3CDTF">2022-01-17T01:37:52Z</dcterms:created>
  <dcterms:modified xsi:type="dcterms:W3CDTF">2023-04-10T08:23:41Z</dcterms:modified>
</cp:coreProperties>
</file>