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8"/>
  </p:notesMasterIdLst>
  <p:sldIdLst>
    <p:sldId id="258" r:id="rId3"/>
    <p:sldId id="283" r:id="rId4"/>
    <p:sldId id="302" r:id="rId5"/>
    <p:sldId id="287" r:id="rId6"/>
    <p:sldId id="293" r:id="rId7"/>
    <p:sldId id="324" r:id="rId8"/>
    <p:sldId id="325" r:id="rId9"/>
    <p:sldId id="317" r:id="rId10"/>
    <p:sldId id="326" r:id="rId11"/>
    <p:sldId id="305" r:id="rId12"/>
    <p:sldId id="296" r:id="rId13"/>
    <p:sldId id="308" r:id="rId14"/>
    <p:sldId id="327" r:id="rId15"/>
    <p:sldId id="318" r:id="rId16"/>
    <p:sldId id="319" r:id="rId17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CA353C"/>
    <a:srgbClr val="F05120"/>
    <a:srgbClr val="005C4A"/>
    <a:srgbClr val="EFCACA"/>
    <a:srgbClr val="579488"/>
    <a:srgbClr val="9DD526"/>
    <a:srgbClr val="FB3803"/>
    <a:srgbClr val="EF5361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189" autoAdjust="0"/>
    <p:restoredTop sz="96331" autoAdjust="0"/>
  </p:normalViewPr>
  <p:slideViewPr>
    <p:cSldViewPr>
      <p:cViewPr varScale="1">
        <p:scale>
          <a:sx n="94" d="100"/>
          <a:sy n="94" d="100"/>
        </p:scale>
        <p:origin x="-912" y="-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FB6CB9-FC61-42C7-AB0E-E239B60C3C51}" type="datetimeFigureOut">
              <a:rPr lang="en-US" smtClean="0"/>
              <a:t>4/28/2023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8EA237-A359-4CC0-951A-F3A14D13DA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9076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/>
              <a:t>Teks</a:t>
            </a:r>
            <a:r>
              <a:rPr lang="en-US" dirty="0"/>
              <a:t> </a:t>
            </a:r>
            <a:r>
              <a:rPr lang="en-US" dirty="0" err="1"/>
              <a:t>warna</a:t>
            </a:r>
            <a:r>
              <a:rPr lang="en-US" dirty="0"/>
              <a:t> “MTK” </a:t>
            </a:r>
            <a:r>
              <a:rPr lang="en-US" dirty="0" err="1"/>
              <a:t>diubah</a:t>
            </a:r>
            <a:r>
              <a:rPr lang="en-US" baseline="0" dirty="0"/>
              <a:t> </a:t>
            </a:r>
            <a:r>
              <a:rPr lang="en-US" baseline="0" dirty="0" err="1"/>
              <a:t>sesuai</a:t>
            </a:r>
            <a:r>
              <a:rPr lang="en-US" baseline="0" dirty="0"/>
              <a:t> cover </a:t>
            </a:r>
            <a:r>
              <a:rPr lang="en-US" baseline="0" dirty="0" err="1"/>
              <a:t>dan</a:t>
            </a:r>
            <a:r>
              <a:rPr lang="en-US" baseline="0" dirty="0"/>
              <a:t> </a:t>
            </a:r>
            <a:r>
              <a:rPr lang="en-US" baseline="0" dirty="0" err="1"/>
              <a:t>tingkat</a:t>
            </a:r>
            <a:r>
              <a:rPr lang="en-US" baseline="0" dirty="0"/>
              <a:t> </a:t>
            </a:r>
            <a:r>
              <a:rPr lang="en-US" baseline="0" dirty="0" err="1"/>
              <a:t>kelas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EA237-A359-4CC0-951A-F3A14D13DA2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1389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8EA237-A359-4CC0-951A-F3A14D13DA2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508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0997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4/28/2023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280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4/28/2023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3962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4/28/2023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9203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5F550FB-E1D1-6EED-9D3A-55FAAE9ABE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52AD586-039C-FC44-049A-AE5503A869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A3E39AD4-9347-F66A-1F0E-9C8EBDA44D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5213A-4ED7-47A6-A565-1B82D2F9D783}" type="datetimeFigureOut">
              <a:rPr lang="en-ID" smtClean="0"/>
              <a:t>4/28/2023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979D4DF8-1FCE-A408-1E82-DC3C4444C1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741B17C-D084-9901-5B62-1AC9FEFE57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3D877-703A-458F-8A92-9E00601063FC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912710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97894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57802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87295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4/28/2023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181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4/28/2023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278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4/28/2023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169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4/28/2023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781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4/28/2023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003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1"/>
            <a:ext cx="9144000" cy="5142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325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7" y="4631478"/>
            <a:ext cx="9143244" cy="512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69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7.png"/><Relationship Id="rId4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コネクタ 9"/>
          <p:cNvCxnSpPr/>
          <p:nvPr/>
        </p:nvCxnSpPr>
        <p:spPr>
          <a:xfrm>
            <a:off x="3810025" y="2876550"/>
            <a:ext cx="4495775" cy="0"/>
          </a:xfrm>
          <a:prstGeom prst="line">
            <a:avLst/>
          </a:prstGeom>
          <a:noFill/>
          <a:ln w="2857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headEnd type="oval"/>
            <a:tailEnd type="oval"/>
          </a:ln>
          <a:effectLst/>
        </p:spPr>
      </p:cxnSp>
      <p:sp>
        <p:nvSpPr>
          <p:cNvPr id="10" name="タイトル 1"/>
          <p:cNvSpPr txBox="1">
            <a:spLocks/>
          </p:cNvSpPr>
          <p:nvPr/>
        </p:nvSpPr>
        <p:spPr>
          <a:xfrm>
            <a:off x="3520978" y="1194343"/>
            <a:ext cx="5073868" cy="469019"/>
          </a:xfrm>
          <a:prstGeom prst="rect">
            <a:avLst/>
          </a:prstGeom>
        </p:spPr>
        <p:txBody>
          <a:bodyPr lIns="68580" tIns="34290" rIns="68580" bIns="34290" anchor="b"/>
          <a:lstStyle>
            <a:lvl1pPr algn="ctr" defTabSz="914400" rtl="0" eaLnBrk="1" latinLnBrk="0" hangingPunct="1">
              <a:spcBef>
                <a:spcPct val="0"/>
              </a:spcBef>
              <a:buNone/>
              <a:defRPr sz="9600" kern="1200" spc="15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1632713">
              <a:defRPr/>
            </a:pPr>
            <a:r>
              <a:rPr kumimoji="1" lang="en-US" altLang="ja-JP" sz="3200" b="1" spc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MEDIA MENGAJAR</a:t>
            </a:r>
            <a:endParaRPr kumimoji="1" lang="ja-JP" altLang="en-US" sz="3200" b="1" spc="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868165" y="2977351"/>
            <a:ext cx="2379498" cy="31547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UNTUK SMA/MA KELAS XI</a:t>
            </a:r>
            <a:endParaRPr lang="id-ID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5" name="テキスト プレースホルダー 11"/>
          <p:cNvSpPr txBox="1">
            <a:spLocks/>
          </p:cNvSpPr>
          <p:nvPr/>
        </p:nvSpPr>
        <p:spPr>
          <a:xfrm>
            <a:off x="3657600" y="1876747"/>
            <a:ext cx="4495775" cy="718215"/>
          </a:xfrm>
          <a:prstGeom prst="rect">
            <a:avLst/>
          </a:prstGeom>
        </p:spPr>
        <p:txBody>
          <a:bodyPr anchor="t">
            <a:noAutofit/>
          </a:bodyPr>
          <a:lstStyle>
            <a:lvl1pPr marL="342900" indent="-342900" algn="ctr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en-US" sz="3200" b="1" dirty="0">
                <a:solidFill>
                  <a:srgbClr val="CA353C"/>
                </a:solidFill>
                <a:cs typeface="Arial" pitchFamily="34" charset="0"/>
              </a:rPr>
              <a:t>MATEMATIKA</a:t>
            </a:r>
          </a:p>
        </p:txBody>
      </p:sp>
      <p:sp>
        <p:nvSpPr>
          <p:cNvPr id="13" name="Cube 12"/>
          <p:cNvSpPr/>
          <p:nvPr/>
        </p:nvSpPr>
        <p:spPr>
          <a:xfrm>
            <a:off x="1251549" y="895351"/>
            <a:ext cx="2269429" cy="2971800"/>
          </a:xfrm>
          <a:prstGeom prst="cube">
            <a:avLst>
              <a:gd name="adj" fmla="val 3711"/>
            </a:avLst>
          </a:prstGeom>
          <a:gradFill flip="none" rotWithShape="1">
            <a:gsLst>
              <a:gs pos="0">
                <a:schemeClr val="bg1">
                  <a:lumMod val="75000"/>
                  <a:shade val="30000"/>
                  <a:satMod val="115000"/>
                </a:schemeClr>
              </a:gs>
              <a:gs pos="50000">
                <a:schemeClr val="bg1">
                  <a:lumMod val="75000"/>
                  <a:shade val="67500"/>
                  <a:satMod val="115000"/>
                </a:schemeClr>
              </a:gs>
              <a:gs pos="100000">
                <a:schemeClr val="bg1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733B6860-F7E3-43D3-BED2-6BD9F08837D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1549" y="948963"/>
            <a:ext cx="2197251" cy="2918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271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600"/>
                            </p:stCondLst>
                            <p:childTnLst>
                              <p:par>
                                <p:cTn id="1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0" y="123232"/>
            <a:ext cx="4419599" cy="465691"/>
            <a:chOff x="0" y="123232"/>
            <a:chExt cx="3922450" cy="465691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32120"/>
              <a:ext cx="3810000" cy="456803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xmlns="" id="{CB7F931D-D90E-1E13-2A09-7657B6BADC18}"/>
                </a:ext>
              </a:extLst>
            </p:cNvPr>
            <p:cNvSpPr txBox="1"/>
            <p:nvPr/>
          </p:nvSpPr>
          <p:spPr>
            <a:xfrm>
              <a:off x="569650" y="123232"/>
              <a:ext cx="335280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2200" b="1" dirty="0">
                  <a:solidFill>
                    <a:schemeClr val="bg1"/>
                  </a:solidFill>
                </a:rPr>
                <a:t>3.3 </a:t>
              </a:r>
              <a:r>
                <a:rPr lang="en-ID" sz="2200" b="1" dirty="0" err="1">
                  <a:solidFill>
                    <a:schemeClr val="bg1"/>
                  </a:solidFill>
                </a:rPr>
                <a:t>Kesamaan</a:t>
              </a:r>
              <a:r>
                <a:rPr lang="en-ID" sz="2200" b="1" dirty="0">
                  <a:solidFill>
                    <a:schemeClr val="bg1"/>
                  </a:solidFill>
                </a:rPr>
                <a:t> </a:t>
              </a:r>
              <a:r>
                <a:rPr lang="en-ID" sz="2200" b="1" dirty="0" err="1">
                  <a:solidFill>
                    <a:schemeClr val="bg1"/>
                  </a:solidFill>
                </a:rPr>
                <a:t>Dua</a:t>
              </a:r>
              <a:r>
                <a:rPr lang="en-ID" sz="2200" b="1" dirty="0">
                  <a:solidFill>
                    <a:schemeClr val="bg1"/>
                  </a:solidFill>
                </a:rPr>
                <a:t> </a:t>
              </a:r>
              <a:r>
                <a:rPr lang="en-ID" sz="2200" b="1" dirty="0" err="1">
                  <a:solidFill>
                    <a:schemeClr val="bg1"/>
                  </a:solidFill>
                </a:rPr>
                <a:t>Matriks</a:t>
              </a:r>
              <a:endParaRPr lang="en-ID" sz="22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2" name="Picture 21">
            <a:extLst>
              <a:ext uri="{FF2B5EF4-FFF2-40B4-BE49-F238E27FC236}">
                <a16:creationId xmlns:a16="http://schemas.microsoft.com/office/drawing/2014/main" xmlns="" id="{5379FBB2-96DB-4B51-9954-12A4C8F9FDC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8615" y="2537589"/>
            <a:ext cx="2065385" cy="1784593"/>
          </a:xfrm>
          <a:prstGeom prst="rect">
            <a:avLst/>
          </a:prstGeom>
        </p:spPr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xmlns="" id="{ADFDA760-F54A-4223-9FA0-AEFC420101D3}"/>
              </a:ext>
            </a:extLst>
          </p:cNvPr>
          <p:cNvSpPr/>
          <p:nvPr/>
        </p:nvSpPr>
        <p:spPr>
          <a:xfrm>
            <a:off x="381000" y="883563"/>
            <a:ext cx="5667355" cy="9144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Dua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matriks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dan </a:t>
            </a:r>
            <a:r>
              <a:rPr lang="en-ID" sz="16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dikatakan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sama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jika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342900" indent="-342900" algn="just">
              <a:buFont typeface="+mj-lt"/>
              <a:buAutoNum type="arabicParenR"/>
            </a:pP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Mempunyai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ordo yang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sama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 algn="just">
              <a:buFont typeface="+mj-lt"/>
              <a:buAutoNum type="arabicParenR"/>
            </a:pP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Anggota-anggota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yang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bersesuain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juga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sama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xmlns="" id="{B6A747B2-47AC-48FD-922E-FE3454AF098A}"/>
                  </a:ext>
                </a:extLst>
              </p:cNvPr>
              <p:cNvSpPr/>
              <p:nvPr/>
            </p:nvSpPr>
            <p:spPr>
              <a:xfrm>
                <a:off x="1676400" y="2283594"/>
                <a:ext cx="1989968" cy="5542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ID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ID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en-ID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−1</m:t>
                              </m:r>
                            </m:e>
                          </m:mr>
                          <m:m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−3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4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B6A747B2-47AC-48FD-922E-FE3454AF098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6400" y="2283594"/>
                <a:ext cx="1989968" cy="554254"/>
              </a:xfrm>
              <a:prstGeom prst="rect">
                <a:avLst/>
              </a:prstGeom>
              <a:blipFill>
                <a:blip r:embed="rId4"/>
                <a:stretch>
                  <a:fillRect l="-24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xmlns="" id="{EF5E384B-774F-4484-8B75-F64C6D9D0957}"/>
                  </a:ext>
                </a:extLst>
              </p:cNvPr>
              <p:cNvSpPr/>
              <p:nvPr/>
            </p:nvSpPr>
            <p:spPr>
              <a:xfrm>
                <a:off x="3962400" y="2260462"/>
                <a:ext cx="1989968" cy="5542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ID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ID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en-ID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−1</m:t>
                              </m:r>
                            </m:e>
                          </m:mr>
                          <m:m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−3</m:t>
                              </m:r>
                            </m:e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e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4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EF5E384B-774F-4484-8B75-F64C6D9D095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2400" y="2260462"/>
                <a:ext cx="1989968" cy="554254"/>
              </a:xfrm>
              <a:prstGeom prst="rect">
                <a:avLst/>
              </a:prstGeom>
              <a:blipFill>
                <a:blip r:embed="rId5"/>
                <a:stretch>
                  <a:fillRect l="-24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xmlns="" id="{5FA5EF0E-DE69-463C-896B-EFA3D92AB286}"/>
                  </a:ext>
                </a:extLst>
              </p:cNvPr>
              <p:cNvSpPr/>
              <p:nvPr/>
            </p:nvSpPr>
            <p:spPr>
              <a:xfrm rot="5400000">
                <a:off x="3595996" y="2990182"/>
                <a:ext cx="51007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ID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⟺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5FA5EF0E-DE69-463C-896B-EFA3D92AB28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5400000">
                <a:off x="3595996" y="2990182"/>
                <a:ext cx="510075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E7BE0D78-6388-4E87-AC5A-E2E540E084F1}"/>
              </a:ext>
            </a:extLst>
          </p:cNvPr>
          <p:cNvSpPr/>
          <p:nvPr/>
        </p:nvSpPr>
        <p:spPr>
          <a:xfrm>
            <a:off x="3477854" y="3465310"/>
            <a:ext cx="7463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D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= B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76399050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132706"/>
            <a:ext cx="4572000" cy="659728"/>
            <a:chOff x="0" y="132120"/>
            <a:chExt cx="3429000" cy="456803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32120"/>
              <a:ext cx="3429000" cy="456803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CB7F931D-D90E-1E13-2A09-7657B6BADC18}"/>
                </a:ext>
              </a:extLst>
            </p:cNvPr>
            <p:cNvSpPr txBox="1"/>
            <p:nvPr/>
          </p:nvSpPr>
          <p:spPr>
            <a:xfrm>
              <a:off x="620996" y="195864"/>
              <a:ext cx="2743200" cy="3196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2400" b="1" dirty="0">
                  <a:solidFill>
                    <a:schemeClr val="bg1"/>
                  </a:solidFill>
                </a:rPr>
                <a:t>3.4 </a:t>
              </a:r>
              <a:r>
                <a:rPr lang="en-ID" sz="2400" b="1" dirty="0" err="1">
                  <a:solidFill>
                    <a:schemeClr val="bg1"/>
                  </a:solidFill>
                </a:rPr>
                <a:t>Operasi</a:t>
              </a:r>
              <a:r>
                <a:rPr lang="en-ID" sz="2400" b="1" dirty="0">
                  <a:solidFill>
                    <a:schemeClr val="bg1"/>
                  </a:solidFill>
                </a:rPr>
                <a:t> pada </a:t>
              </a:r>
              <a:r>
                <a:rPr lang="en-ID" sz="2400" b="1" dirty="0" err="1">
                  <a:solidFill>
                    <a:schemeClr val="bg1"/>
                  </a:solidFill>
                </a:rPr>
                <a:t>Matriks</a:t>
              </a:r>
              <a:endParaRPr lang="en-ID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086873D7-4DA6-4257-AD55-28EC830E5236}"/>
              </a:ext>
            </a:extLst>
          </p:cNvPr>
          <p:cNvSpPr/>
          <p:nvPr/>
        </p:nvSpPr>
        <p:spPr>
          <a:xfrm>
            <a:off x="228600" y="1865520"/>
            <a:ext cx="7757806" cy="79800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Dua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matriks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dapat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dijumlahkan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jika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ordo </a:t>
            </a:r>
            <a:r>
              <a:rPr lang="en-US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kedua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matriks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tersebut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sama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Bentuk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operasinya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adalah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dengan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menjumlahkan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elemen-elemen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yang </a:t>
            </a:r>
            <a:r>
              <a:rPr lang="en-US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seletak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pada </a:t>
            </a:r>
            <a:r>
              <a:rPr lang="en-US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kedua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matriks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ID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457200" y="995602"/>
            <a:ext cx="2955298" cy="666750"/>
            <a:chOff x="228600" y="5002"/>
            <a:chExt cx="1079500" cy="666750"/>
          </a:xfrm>
        </p:grpSpPr>
        <p:sp>
          <p:nvSpPr>
            <p:cNvPr id="16" name="Round Same Side Corner Rectangle 15"/>
            <p:cNvSpPr/>
            <p:nvPr/>
          </p:nvSpPr>
          <p:spPr>
            <a:xfrm flipV="1">
              <a:off x="228600" y="5002"/>
              <a:ext cx="1079500" cy="666750"/>
            </a:xfrm>
            <a:prstGeom prst="round2SameRect">
              <a:avLst/>
            </a:prstGeom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8537D7EC-A424-743F-48BB-675147BCC716}"/>
                </a:ext>
              </a:extLst>
            </p:cNvPr>
            <p:cNvSpPr txBox="1"/>
            <p:nvPr/>
          </p:nvSpPr>
          <p:spPr>
            <a:xfrm>
              <a:off x="289599" y="131522"/>
              <a:ext cx="9100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2000" b="1" dirty="0" err="1">
                  <a:solidFill>
                    <a:schemeClr val="bg1"/>
                  </a:solidFill>
                </a:rPr>
                <a:t>Penjumlahan</a:t>
              </a:r>
              <a:r>
                <a:rPr lang="en-ID" sz="2000" b="1" dirty="0">
                  <a:solidFill>
                    <a:schemeClr val="bg1"/>
                  </a:solidFill>
                </a:rPr>
                <a:t> </a:t>
              </a:r>
              <a:r>
                <a:rPr lang="en-ID" sz="2000" b="1" dirty="0" err="1">
                  <a:solidFill>
                    <a:schemeClr val="bg1"/>
                  </a:solidFill>
                </a:rPr>
                <a:t>Matriks</a:t>
              </a:r>
              <a:r>
                <a:rPr lang="en-ID" sz="2000" b="1" dirty="0">
                  <a:solidFill>
                    <a:schemeClr val="bg1"/>
                  </a:solidFill>
                </a:rPr>
                <a:t> 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xmlns="" id="{9F966C32-E3BA-4A6A-841A-62DBBB0621FE}"/>
              </a:ext>
            </a:extLst>
          </p:cNvPr>
          <p:cNvGrpSpPr/>
          <p:nvPr/>
        </p:nvGrpSpPr>
        <p:grpSpPr>
          <a:xfrm>
            <a:off x="228600" y="3000027"/>
            <a:ext cx="1428605" cy="481122"/>
            <a:chOff x="400195" y="2319228"/>
            <a:chExt cx="1428605" cy="481122"/>
          </a:xfrm>
        </p:grpSpPr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xmlns="" id="{94A79F75-B537-4706-8202-002E2FFB3B4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0195" y="2319228"/>
              <a:ext cx="1428605" cy="481122"/>
            </a:xfrm>
            <a:prstGeom prst="rect">
              <a:avLst/>
            </a:prstGeom>
          </p:spPr>
        </p:pic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xmlns="" id="{838EFE14-12E4-436D-9B83-B0E4345D2E93}"/>
                </a:ext>
              </a:extLst>
            </p:cNvPr>
            <p:cNvSpPr/>
            <p:nvPr/>
          </p:nvSpPr>
          <p:spPr>
            <a:xfrm>
              <a:off x="685800" y="2352473"/>
              <a:ext cx="87600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ID" b="1" dirty="0" err="1">
                  <a:solidFill>
                    <a:schemeClr val="bg1"/>
                  </a:solidFill>
                </a:rPr>
                <a:t>Contoh</a:t>
              </a:r>
              <a:endParaRPr lang="en-ID" b="1" dirty="0">
                <a:solidFill>
                  <a:schemeClr val="bg1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xmlns="" id="{D4531A37-139F-41F1-8BEB-69AD9806B9EB}"/>
                  </a:ext>
                </a:extLst>
              </p:cNvPr>
              <p:cNvSpPr/>
              <p:nvPr/>
            </p:nvSpPr>
            <p:spPr>
              <a:xfrm>
                <a:off x="680664" y="3614881"/>
                <a:ext cx="4861907" cy="57714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i="1" dirty="0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 dirty="0"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b="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3</m:t>
                                </m:r>
                              </m:e>
                              <m:e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4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5</m:t>
                                </m:r>
                              </m:e>
                              <m:e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6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US" b="0" i="1" dirty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+</m:t>
                      </m:r>
                      <m:d>
                        <m:dPr>
                          <m:ctrlPr>
                            <a:rPr lang="en-US" i="1" dirty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 dirty="0"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b="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5</m:t>
                                </m:r>
                              </m:e>
                              <m:e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6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4</m:t>
                                </m:r>
                              </m:e>
                              <m:e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7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US" b="0" i="1" dirty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d>
                        <m:dPr>
                          <m:ctrlPr>
                            <a:rPr lang="en-US" i="1" dirty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 dirty="0"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b="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3</m:t>
                                </m:r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+</m:t>
                                </m:r>
                                <m:r>
                                  <a:rPr lang="en-US" i="1" dirty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5</m:t>
                                </m:r>
                              </m:e>
                              <m:e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4+6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5+</m:t>
                                </m:r>
                                <m:r>
                                  <a:rPr lang="en-US" i="1" dirty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4</m:t>
                                </m:r>
                              </m:e>
                              <m:e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6+7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US" b="0" i="1" dirty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d>
                        <m:dPr>
                          <m:ctrlPr>
                            <a:rPr lang="en-US" i="1" dirty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 dirty="0"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b="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8</m:t>
                                </m:r>
                              </m:e>
                              <m:e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10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9</m:t>
                                </m:r>
                              </m:e>
                              <m:e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13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D4531A37-139F-41F1-8BEB-69AD9806B9E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664" y="3614881"/>
                <a:ext cx="4861907" cy="57714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8465612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28601" y="0"/>
            <a:ext cx="2819004" cy="638313"/>
            <a:chOff x="228600" y="0"/>
            <a:chExt cx="2649412" cy="666750"/>
          </a:xfrm>
        </p:grpSpPr>
        <p:sp>
          <p:nvSpPr>
            <p:cNvPr id="14" name="Round Same Side Corner Rectangle 13"/>
            <p:cNvSpPr/>
            <p:nvPr/>
          </p:nvSpPr>
          <p:spPr>
            <a:xfrm flipV="1">
              <a:off x="228600" y="0"/>
              <a:ext cx="2649412" cy="666750"/>
            </a:xfrm>
            <a:prstGeom prst="round2SameRect">
              <a:avLst/>
            </a:prstGeom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8537D7EC-A424-743F-48BB-675147BCC716}"/>
                </a:ext>
              </a:extLst>
            </p:cNvPr>
            <p:cNvSpPr txBox="1"/>
            <p:nvPr/>
          </p:nvSpPr>
          <p:spPr>
            <a:xfrm>
              <a:off x="279400" y="134720"/>
              <a:ext cx="2598612" cy="4179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2000" b="1" dirty="0" err="1">
                  <a:solidFill>
                    <a:schemeClr val="bg1"/>
                  </a:solidFill>
                </a:rPr>
                <a:t>Pengurangan</a:t>
              </a:r>
              <a:r>
                <a:rPr lang="en-ID" sz="2000" b="1" dirty="0">
                  <a:solidFill>
                    <a:schemeClr val="bg1"/>
                  </a:solidFill>
                </a:rPr>
                <a:t> </a:t>
              </a:r>
              <a:r>
                <a:rPr lang="en-ID" sz="2000" b="1" dirty="0" err="1">
                  <a:solidFill>
                    <a:schemeClr val="bg1"/>
                  </a:solidFill>
                </a:rPr>
                <a:t>Matriks</a:t>
              </a:r>
              <a:endParaRPr lang="en-ID" sz="20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6" name="Picture 25">
            <a:extLst>
              <a:ext uri="{FF2B5EF4-FFF2-40B4-BE49-F238E27FC236}">
                <a16:creationId xmlns:a16="http://schemas.microsoft.com/office/drawing/2014/main" xmlns="" id="{D6D20AE5-9B7E-47E8-B527-07B0335912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8050" y="1701808"/>
            <a:ext cx="3220952" cy="263229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xmlns="" id="{60614953-9ED5-44F8-86C0-417F0D9045B7}"/>
                  </a:ext>
                </a:extLst>
              </p:cNvPr>
              <p:cNvSpPr/>
              <p:nvPr/>
            </p:nvSpPr>
            <p:spPr>
              <a:xfrm>
                <a:off x="394998" y="2621886"/>
                <a:ext cx="3968715" cy="79214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dirty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d>
                        <m:dPr>
                          <m:ctrlPr>
                            <a:rPr lang="en-US" i="1" dirty="0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 dirty="0"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b="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3</m:t>
                                </m:r>
                              </m:e>
                              <m:e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−2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−1</m:t>
                                </m:r>
                              </m:e>
                              <m:e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4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US" b="0" i="1" dirty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−</m:t>
                      </m:r>
                      <m:d>
                        <m:dPr>
                          <m:ctrlPr>
                            <a:rPr lang="en-US" i="1" dirty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 dirty="0" smtClean="0"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b="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−</m:t>
                                </m:r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5</m:t>
                                </m:r>
                              </m:e>
                              <m:e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7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−1</m:t>
                                </m:r>
                              </m:e>
                              <m:e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7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US" b="0" i="1" dirty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d>
                        <m:dPr>
                          <m:ctrlPr>
                            <a:rPr lang="en-US" i="1" dirty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 dirty="0"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b="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8</m:t>
                                </m:r>
                              </m:e>
                              <m:e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−9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4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60614953-9ED5-44F8-86C0-417F0D9045B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4998" y="2621886"/>
                <a:ext cx="3968715" cy="79214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0" name="Group 19">
            <a:extLst>
              <a:ext uri="{FF2B5EF4-FFF2-40B4-BE49-F238E27FC236}">
                <a16:creationId xmlns:a16="http://schemas.microsoft.com/office/drawing/2014/main" xmlns="" id="{B6D1BCE0-511B-4C99-8356-DBF015806751}"/>
              </a:ext>
            </a:extLst>
          </p:cNvPr>
          <p:cNvGrpSpPr/>
          <p:nvPr/>
        </p:nvGrpSpPr>
        <p:grpSpPr>
          <a:xfrm>
            <a:off x="248786" y="2019279"/>
            <a:ext cx="1428605" cy="481122"/>
            <a:chOff x="400195" y="2319228"/>
            <a:chExt cx="1428605" cy="481122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xmlns="" id="{32D60E8F-D895-45A3-93A2-22B3B5C01E8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0195" y="2319228"/>
              <a:ext cx="1428605" cy="481122"/>
            </a:xfrm>
            <a:prstGeom prst="rect">
              <a:avLst/>
            </a:prstGeom>
          </p:spPr>
        </p:pic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xmlns="" id="{54C5E231-8A0C-49B4-BACE-B4BDFE548A53}"/>
                </a:ext>
              </a:extLst>
            </p:cNvPr>
            <p:cNvSpPr/>
            <p:nvPr/>
          </p:nvSpPr>
          <p:spPr>
            <a:xfrm>
              <a:off x="685800" y="2352473"/>
              <a:ext cx="87600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ID" b="1" dirty="0" err="1">
                  <a:solidFill>
                    <a:schemeClr val="bg1"/>
                  </a:solidFill>
                </a:rPr>
                <a:t>Contoh</a:t>
              </a:r>
              <a:endParaRPr lang="en-ID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5A6D281E-9767-4AB2-A271-38E0AE78ED7C}"/>
              </a:ext>
            </a:extLst>
          </p:cNvPr>
          <p:cNvSpPr/>
          <p:nvPr/>
        </p:nvSpPr>
        <p:spPr>
          <a:xfrm>
            <a:off x="282653" y="921324"/>
            <a:ext cx="7261147" cy="79800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Pada </a:t>
            </a:r>
            <a:r>
              <a:rPr lang="en-US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umumnya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pengurangan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pada </a:t>
            </a:r>
            <a:r>
              <a:rPr lang="en-US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matriks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sama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dengan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penjumlahan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pada </a:t>
            </a:r>
            <a:r>
              <a:rPr lang="en-US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matriks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yaitu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dengan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melakukan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pengurangan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pada </a:t>
            </a:r>
            <a:r>
              <a:rPr lang="en-US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elemen-elemen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yang </a:t>
            </a:r>
            <a:r>
              <a:rPr lang="en-US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bersesuaian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ID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269752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xmlns="" id="{D6D20AE5-9B7E-47E8-B527-07B0335912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8050" y="1701808"/>
            <a:ext cx="3220952" cy="2632296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xmlns="" id="{399E28E2-5339-41B0-98C8-93D4E0CD580E}"/>
              </a:ext>
            </a:extLst>
          </p:cNvPr>
          <p:cNvGrpSpPr/>
          <p:nvPr/>
        </p:nvGrpSpPr>
        <p:grpSpPr>
          <a:xfrm>
            <a:off x="257176" y="209550"/>
            <a:ext cx="4314824" cy="638313"/>
            <a:chOff x="228600" y="0"/>
            <a:chExt cx="2649412" cy="666750"/>
          </a:xfrm>
        </p:grpSpPr>
        <p:sp>
          <p:nvSpPr>
            <p:cNvPr id="18" name="Round Same Side Corner Rectangle 13">
              <a:extLst>
                <a:ext uri="{FF2B5EF4-FFF2-40B4-BE49-F238E27FC236}">
                  <a16:creationId xmlns:a16="http://schemas.microsoft.com/office/drawing/2014/main" xmlns="" id="{8357A84F-62EC-4D3F-A5DD-EE33ED231F53}"/>
                </a:ext>
              </a:extLst>
            </p:cNvPr>
            <p:cNvSpPr/>
            <p:nvPr/>
          </p:nvSpPr>
          <p:spPr>
            <a:xfrm flipV="1">
              <a:off x="228600" y="0"/>
              <a:ext cx="2649412" cy="666750"/>
            </a:xfrm>
            <a:prstGeom prst="round2SameRect">
              <a:avLst/>
            </a:prstGeom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BD225081-EE13-4E35-9EC1-45E5077E6203}"/>
                </a:ext>
              </a:extLst>
            </p:cNvPr>
            <p:cNvSpPr txBox="1"/>
            <p:nvPr/>
          </p:nvSpPr>
          <p:spPr>
            <a:xfrm>
              <a:off x="279400" y="134720"/>
              <a:ext cx="2598612" cy="4179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2000" b="1" dirty="0" err="1">
                  <a:solidFill>
                    <a:schemeClr val="bg1"/>
                  </a:solidFill>
                </a:rPr>
                <a:t>Perkalian</a:t>
              </a:r>
              <a:r>
                <a:rPr lang="en-ID" sz="2000" b="1" dirty="0">
                  <a:solidFill>
                    <a:schemeClr val="bg1"/>
                  </a:solidFill>
                </a:rPr>
                <a:t> </a:t>
              </a:r>
              <a:r>
                <a:rPr lang="en-ID" sz="2000" b="1" dirty="0" err="1">
                  <a:solidFill>
                    <a:schemeClr val="bg1"/>
                  </a:solidFill>
                </a:rPr>
                <a:t>Bilangan</a:t>
              </a:r>
              <a:r>
                <a:rPr lang="en-ID" sz="2000" b="1" dirty="0">
                  <a:solidFill>
                    <a:schemeClr val="bg1"/>
                  </a:solidFill>
                </a:rPr>
                <a:t> Real dan </a:t>
              </a:r>
              <a:r>
                <a:rPr lang="en-ID" sz="2000" b="1" dirty="0" err="1">
                  <a:solidFill>
                    <a:schemeClr val="bg1"/>
                  </a:solidFill>
                </a:rPr>
                <a:t>Matriks</a:t>
              </a:r>
              <a:r>
                <a:rPr lang="en-ID" sz="2000" b="1" dirty="0">
                  <a:solidFill>
                    <a:schemeClr val="bg1"/>
                  </a:solidFill>
                </a:rPr>
                <a:t> 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xmlns="" id="{08C11C56-14D2-49C5-8B27-E610E1F1679B}"/>
                  </a:ext>
                </a:extLst>
              </p:cNvPr>
              <p:cNvSpPr/>
              <p:nvPr/>
            </p:nvSpPr>
            <p:spPr>
              <a:xfrm>
                <a:off x="2106339" y="1708518"/>
                <a:ext cx="2421512" cy="830548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𝑘</m:t>
                      </m:r>
                      <m:d>
                        <m:dPr>
                          <m:ctrlPr>
                            <a:rPr lang="en-US" sz="1600" i="1" dirty="0" smtClean="0">
                              <a:solidFill>
                                <a:schemeClr val="tx1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1600" i="1" dirty="0">
                                  <a:solidFill>
                                    <a:schemeClr val="tx1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1600" b="0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𝑎</m:t>
                                </m:r>
                              </m:e>
                              <m:e>
                                <m:r>
                                  <a:rPr lang="en-US" sz="1600" b="0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𝑏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1600" b="0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𝑐</m:t>
                                </m:r>
                              </m:e>
                              <m:e>
                                <m:r>
                                  <a:rPr lang="en-US" sz="1600" b="0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𝑑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US" sz="16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1600" i="1" dirty="0">
                              <a:solidFill>
                                <a:schemeClr val="tx1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1600" i="1" dirty="0">
                                  <a:solidFill>
                                    <a:schemeClr val="tx1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1600" b="0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𝑘</m:t>
                                </m:r>
                                <m:r>
                                  <a:rPr lang="en-US" sz="1600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𝑎</m:t>
                                </m:r>
                              </m:e>
                              <m:e>
                                <m:r>
                                  <a:rPr lang="en-US" sz="1600" b="0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𝑘</m:t>
                                </m:r>
                                <m:r>
                                  <a:rPr lang="en-US" sz="1600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𝑏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1600" b="0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𝑘</m:t>
                                </m:r>
                                <m:r>
                                  <a:rPr lang="en-US" sz="1600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𝑐</m:t>
                                </m:r>
                              </m:e>
                              <m:e>
                                <m:r>
                                  <a:rPr lang="en-US" sz="1600" b="0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𝑘</m:t>
                                </m:r>
                                <m:r>
                                  <a:rPr lang="en-US" sz="1600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𝑑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ID" sz="16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08C11C56-14D2-49C5-8B27-E610E1F1679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06339" y="1708518"/>
                <a:ext cx="2421512" cy="83054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3C302082-63E9-4A7D-8A65-CBA334413FBA}"/>
              </a:ext>
            </a:extLst>
          </p:cNvPr>
          <p:cNvSpPr txBox="1"/>
          <p:nvPr/>
        </p:nvSpPr>
        <p:spPr>
          <a:xfrm>
            <a:off x="339909" y="1117033"/>
            <a:ext cx="64200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Misalakan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adalah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suatu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skalar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maka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hasil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kali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skalar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dengan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matriks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sebagai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berikut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xmlns="" id="{242CD880-996C-4A11-81A1-C4E4F3820D25}"/>
                  </a:ext>
                </a:extLst>
              </p:cNvPr>
              <p:cNvSpPr/>
              <p:nvPr/>
            </p:nvSpPr>
            <p:spPr>
              <a:xfrm>
                <a:off x="762000" y="3256433"/>
                <a:ext cx="3190938" cy="79367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dirty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=5</m:t>
                      </m:r>
                      <m:d>
                        <m:dPr>
                          <m:ctrlPr>
                            <a:rPr lang="en-US" i="1" dirty="0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 dirty="0"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b="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3</m:t>
                                </m:r>
                              </m:e>
                              <m:e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−2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−1</m:t>
                                </m:r>
                              </m:e>
                              <m:e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4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US" b="0" i="1" dirty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d>
                        <m:dPr>
                          <m:ctrlPr>
                            <a:rPr lang="en-US" i="1" dirty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 dirty="0"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b="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1</m:t>
                                </m:r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5</m:t>
                                </m:r>
                              </m:e>
                              <m:e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−10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−5</m:t>
                                </m:r>
                              </m:e>
                              <m:e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20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242CD880-996C-4A11-81A1-C4E4F3820D2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0" y="3256433"/>
                <a:ext cx="3190938" cy="79367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9" name="Group 28">
            <a:extLst>
              <a:ext uri="{FF2B5EF4-FFF2-40B4-BE49-F238E27FC236}">
                <a16:creationId xmlns:a16="http://schemas.microsoft.com/office/drawing/2014/main" xmlns="" id="{786D3172-1BF0-4834-A772-E70BB23C356A}"/>
              </a:ext>
            </a:extLst>
          </p:cNvPr>
          <p:cNvGrpSpPr/>
          <p:nvPr/>
        </p:nvGrpSpPr>
        <p:grpSpPr>
          <a:xfrm>
            <a:off x="339909" y="2720906"/>
            <a:ext cx="1428605" cy="481122"/>
            <a:chOff x="400195" y="2319228"/>
            <a:chExt cx="1428605" cy="481122"/>
          </a:xfrm>
        </p:grpSpPr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xmlns="" id="{F6B71703-1E46-440C-962D-4B3C5B6DF80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0195" y="2319228"/>
              <a:ext cx="1428605" cy="481122"/>
            </a:xfrm>
            <a:prstGeom prst="rect">
              <a:avLst/>
            </a:prstGeom>
          </p:spPr>
        </p:pic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xmlns="" id="{96DF153C-565B-4802-9C82-6D551448F176}"/>
                </a:ext>
              </a:extLst>
            </p:cNvPr>
            <p:cNvSpPr/>
            <p:nvPr/>
          </p:nvSpPr>
          <p:spPr>
            <a:xfrm>
              <a:off x="685800" y="2352473"/>
              <a:ext cx="87600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ID" b="1" dirty="0" err="1">
                  <a:solidFill>
                    <a:schemeClr val="bg1"/>
                  </a:solidFill>
                </a:rPr>
                <a:t>Contoh</a:t>
              </a:r>
              <a:endParaRPr lang="en-ID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9856465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85DB05E8-A8A9-2DB4-51EB-27EF6D0A5DF4}"/>
              </a:ext>
            </a:extLst>
          </p:cNvPr>
          <p:cNvSpPr txBox="1"/>
          <p:nvPr/>
        </p:nvSpPr>
        <p:spPr>
          <a:xfrm>
            <a:off x="228600" y="805387"/>
            <a:ext cx="74675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lphaUcPeriod"/>
            </a:pP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Syarat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perkalian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matriks</a:t>
            </a:r>
            <a:endParaRPr lang="en-ID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71B81926-48B7-447C-A414-FE8AA9BB26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9077" y="1949745"/>
            <a:ext cx="3220952" cy="2632296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7D6CE18B-CE25-46C6-9A0F-920F23102E4C}"/>
              </a:ext>
            </a:extLst>
          </p:cNvPr>
          <p:cNvGrpSpPr/>
          <p:nvPr/>
        </p:nvGrpSpPr>
        <p:grpSpPr>
          <a:xfrm>
            <a:off x="228600" y="38100"/>
            <a:ext cx="2362200" cy="638313"/>
            <a:chOff x="228600" y="0"/>
            <a:chExt cx="2649412" cy="666750"/>
          </a:xfrm>
        </p:grpSpPr>
        <p:sp>
          <p:nvSpPr>
            <p:cNvPr id="16" name="Round Same Side Corner Rectangle 13">
              <a:extLst>
                <a:ext uri="{FF2B5EF4-FFF2-40B4-BE49-F238E27FC236}">
                  <a16:creationId xmlns:a16="http://schemas.microsoft.com/office/drawing/2014/main" xmlns="" id="{A2D928C1-99DA-45E8-95CB-FE0521109AEC}"/>
                </a:ext>
              </a:extLst>
            </p:cNvPr>
            <p:cNvSpPr/>
            <p:nvPr/>
          </p:nvSpPr>
          <p:spPr>
            <a:xfrm flipV="1">
              <a:off x="228600" y="0"/>
              <a:ext cx="2649412" cy="666750"/>
            </a:xfrm>
            <a:prstGeom prst="round2SameRect">
              <a:avLst/>
            </a:prstGeom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8CE8C108-9A50-4B76-A566-EA245981633D}"/>
                </a:ext>
              </a:extLst>
            </p:cNvPr>
            <p:cNvSpPr txBox="1"/>
            <p:nvPr/>
          </p:nvSpPr>
          <p:spPr>
            <a:xfrm>
              <a:off x="279400" y="134720"/>
              <a:ext cx="2598612" cy="4179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2000" b="1" dirty="0" err="1">
                  <a:solidFill>
                    <a:schemeClr val="bg1"/>
                  </a:solidFill>
                </a:rPr>
                <a:t>Perkalian</a:t>
              </a:r>
              <a:r>
                <a:rPr lang="en-ID" sz="2000" b="1" dirty="0">
                  <a:solidFill>
                    <a:schemeClr val="bg1"/>
                  </a:solidFill>
                </a:rPr>
                <a:t> </a:t>
              </a:r>
              <a:r>
                <a:rPr lang="en-ID" sz="2000" b="1" dirty="0" err="1">
                  <a:solidFill>
                    <a:schemeClr val="bg1"/>
                  </a:solidFill>
                </a:rPr>
                <a:t>Matriks</a:t>
              </a:r>
              <a:endParaRPr lang="en-ID" sz="2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F96035DF-AE9C-4E03-BE75-170CB1F167C4}"/>
              </a:ext>
            </a:extLst>
          </p:cNvPr>
          <p:cNvSpPr/>
          <p:nvPr/>
        </p:nvSpPr>
        <p:spPr>
          <a:xfrm>
            <a:off x="273893" y="1334774"/>
            <a:ext cx="6778829" cy="70594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Suatu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matrik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 </a:t>
            </a:r>
            <a:r>
              <a:rPr lang="en-ID" sz="16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dapat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dikaliakan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jika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matriks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berordo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 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 </a:t>
            </a:r>
            <a:r>
              <a:rPr lang="en-ID" sz="16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 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dan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matriks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berordo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ID" sz="16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 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 </a:t>
            </a:r>
            <a:r>
              <a:rPr lang="en-ID" sz="16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dengan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hasil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kali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matiks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berordo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×</a:t>
            </a:r>
            <a:r>
              <a:rPr lang="en-ID" sz="16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xmlns="" id="{95D1B477-193E-44B4-B034-D7D24064DE5B}"/>
                  </a:ext>
                </a:extLst>
              </p:cNvPr>
              <p:cNvSpPr/>
              <p:nvPr/>
            </p:nvSpPr>
            <p:spPr>
              <a:xfrm>
                <a:off x="824613" y="2810183"/>
                <a:ext cx="5677388" cy="64729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d>
                      <m:dPr>
                        <m:ctrlPr>
                          <a:rPr lang="en-US" i="1" dirty="0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i="1" dirty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i="1" dirty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𝑎</m:t>
                              </m:r>
                            </m:e>
                            <m:e>
                              <m:r>
                                <a:rPr lang="en-US" i="1" dirty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𝑏</m:t>
                              </m:r>
                            </m:e>
                          </m:mr>
                          <m:mr>
                            <m:e>
                              <m:r>
                                <a:rPr lang="en-US" i="1" dirty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𝑐</m:t>
                              </m:r>
                            </m:e>
                            <m:e>
                              <m:r>
                                <a:rPr lang="en-US" i="1" dirty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𝑑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en-US" dirty="0"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 dirty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i="1" dirty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𝑝</m:t>
                              </m:r>
                            </m:e>
                            <m:e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𝑞</m:t>
                              </m:r>
                            </m:e>
                          </m:mr>
                          <m:mr>
                            <m:e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𝑟</m:t>
                              </m:r>
                            </m:e>
                            <m:e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𝑠</m:t>
                              </m:r>
                            </m:e>
                          </m:mr>
                        </m:m>
                      </m:e>
                    </m:d>
                    <m:r>
                      <a:rPr lang="en-US" b="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d>
                      <m:dPr>
                        <m:ctrlPr>
                          <a:rPr lang="en-US" i="1" dirty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i="1" dirty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d>
                                <m:dPr>
                                  <m:ctrlPr>
                                    <a:rPr lang="en-US" b="0" i="1" dirty="0" smtClean="0"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brk m:alnAt="7"/>
                                    </m:rPr>
                                    <a:rPr lang="en-US" b="0" i="1" dirty="0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𝑎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b="0" i="0" dirty="0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  <m:r>
                                    <m:rPr>
                                      <m:nor/>
                                    </m:rPr>
                                    <a:rPr lang="en-ID" dirty="0">
                                      <a:latin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×</m:t>
                                  </m:r>
                                  <m:r>
                                    <a:rPr lang="en-US" b="0" i="1" dirty="0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  <m:r>
                                    <a:rPr lang="en-US" b="0" i="1" dirty="0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𝑝</m:t>
                                  </m:r>
                                </m:e>
                              </m:d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+(</m:t>
                              </m:r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𝑏</m:t>
                              </m:r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m:rPr>
                                  <m:nor/>
                                </m:rPr>
                                <a:rPr lang="en-ID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×</m:t>
                              </m:r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𝑟</m:t>
                              </m:r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)</m:t>
                              </m:r>
                            </m:e>
                            <m:e>
                              <m:d>
                                <m:dPr>
                                  <m:ctrlPr>
                                    <a:rPr lang="en-US" i="1" dirty="0"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brk m:alnAt="7"/>
                                    </m:rPr>
                                    <a:rPr lang="en-US" i="1" dirty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𝑎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dirty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  <m:r>
                                    <m:rPr>
                                      <m:nor/>
                                    </m:rPr>
                                    <a:rPr lang="en-ID" dirty="0">
                                      <a:latin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×</m:t>
                                  </m:r>
                                  <m:r>
                                    <a:rPr lang="en-US" b="0" i="1" dirty="0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  <m:r>
                                    <a:rPr lang="en-US" b="0" i="1" dirty="0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𝑞</m:t>
                                  </m:r>
                                </m:e>
                              </m:d>
                              <m:r>
                                <a:rPr lang="en-US" i="1" dirty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+(</m:t>
                              </m:r>
                              <m:r>
                                <a:rPr lang="en-US" i="1" dirty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𝑏</m:t>
                              </m:r>
                              <m:r>
                                <a:rPr lang="en-US" i="1" dirty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m:rPr>
                                  <m:nor/>
                                </m:rPr>
                                <a:rPr lang="en-ID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×</m:t>
                              </m:r>
                              <m:r>
                                <m:rPr>
                                  <m:nor/>
                                </m:rPr>
                                <a:rPr lang="en-US" b="0" i="0" dirty="0" smtClean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𝑠</m:t>
                              </m:r>
                              <m:r>
                                <a:rPr lang="en-US" i="1" dirty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)</m:t>
                              </m:r>
                            </m:e>
                          </m:mr>
                          <m:mr>
                            <m:e>
                              <m:d>
                                <m:dPr>
                                  <m:ctrlPr>
                                    <a:rPr lang="en-US" i="1" dirty="0"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nor/>
                                    </m:rPr>
                                    <a:rPr lang="en-US" b="0" i="0" dirty="0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c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dirty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  <m:r>
                                    <m:rPr>
                                      <m:nor/>
                                    </m:rPr>
                                    <a:rPr lang="en-ID" dirty="0">
                                      <a:latin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×</m:t>
                                  </m:r>
                                  <m:r>
                                    <a:rPr lang="en-US" i="1" dirty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  <m:r>
                                    <a:rPr lang="en-US" i="1" dirty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𝑝</m:t>
                                  </m:r>
                                </m:e>
                              </m:d>
                              <m:r>
                                <a:rPr lang="en-US" i="1" dirty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+(</m:t>
                              </m:r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𝑑</m:t>
                              </m:r>
                              <m:r>
                                <a:rPr lang="en-US" i="1" dirty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m:rPr>
                                  <m:nor/>
                                </m:rPr>
                                <a:rPr lang="en-ID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×</m:t>
                              </m:r>
                              <m:r>
                                <a:rPr lang="en-US" i="1" dirty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a:rPr lang="en-US" i="1" dirty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𝑟</m:t>
                              </m:r>
                              <m:r>
                                <a:rPr lang="en-US" i="1" dirty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)</m:t>
                              </m:r>
                            </m:e>
                            <m:e>
                              <m:d>
                                <m:dPr>
                                  <m:ctrlPr>
                                    <a:rPr lang="en-US" i="1" dirty="0"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nor/>
                                    </m:rPr>
                                    <a:rPr lang="en-US" b="0" i="0" dirty="0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c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dirty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  <m:r>
                                    <m:rPr>
                                      <m:nor/>
                                    </m:rPr>
                                    <a:rPr lang="en-ID" dirty="0">
                                      <a:latin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×</m:t>
                                  </m:r>
                                  <m:r>
                                    <a:rPr lang="en-US" b="0" i="1" dirty="0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  <m:r>
                                    <a:rPr lang="en-US" i="1" dirty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𝑞</m:t>
                                  </m:r>
                                </m:e>
                              </m:d>
                              <m:r>
                                <a:rPr lang="en-US" i="1" dirty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+(</m:t>
                              </m:r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𝑑</m:t>
                              </m:r>
                              <m:r>
                                <a:rPr lang="en-US" i="1" dirty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m:rPr>
                                  <m:nor/>
                                </m:rPr>
                                <a:rPr lang="en-ID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×</m:t>
                              </m:r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a:rPr lang="en-US" i="1" dirty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𝑠</m:t>
                              </m:r>
                              <m:r>
                                <a:rPr lang="en-US" i="1" dirty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)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95D1B477-193E-44B4-B034-D7D24064DE5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4613" y="2810183"/>
                <a:ext cx="5677388" cy="64729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xmlns="" id="{50F4FB99-3402-413F-ADEF-A5430FBD9A8D}"/>
                  </a:ext>
                </a:extLst>
              </p:cNvPr>
              <p:cNvSpPr/>
              <p:nvPr/>
            </p:nvSpPr>
            <p:spPr>
              <a:xfrm>
                <a:off x="228600" y="2222990"/>
                <a:ext cx="596349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Berikut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ditunjukan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proses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perkalian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dua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matrik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berorod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2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ID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×</m:t>
                    </m:r>
                  </m:oMath>
                </a14:m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2. </a:t>
                </a:r>
                <a:endParaRPr lang="en-US" dirty="0"/>
              </a:p>
            </p:txBody>
          </p:sp>
        </mc:Choice>
        <mc:Fallback xmlns="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50F4FB99-3402-413F-ADEF-A5430FBD9A8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" y="2222990"/>
                <a:ext cx="5963492" cy="369332"/>
              </a:xfrm>
              <a:prstGeom prst="rect">
                <a:avLst/>
              </a:prstGeom>
              <a:blipFill>
                <a:blip r:embed="rId4"/>
                <a:stretch>
                  <a:fillRect l="-920" t="-11667" b="-2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2280166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85DB05E8-A8A9-2DB4-51EB-27EF6D0A5DF4}"/>
              </a:ext>
            </a:extLst>
          </p:cNvPr>
          <p:cNvSpPr txBox="1"/>
          <p:nvPr/>
        </p:nvSpPr>
        <p:spPr>
          <a:xfrm>
            <a:off x="311078" y="852714"/>
            <a:ext cx="66993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Perhatikan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contoh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berikut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228601" y="0"/>
            <a:ext cx="3182140" cy="638313"/>
            <a:chOff x="228600" y="0"/>
            <a:chExt cx="2649412" cy="666750"/>
          </a:xfrm>
        </p:grpSpPr>
        <p:sp>
          <p:nvSpPr>
            <p:cNvPr id="14" name="Round Same Side Corner Rectangle 13"/>
            <p:cNvSpPr/>
            <p:nvPr/>
          </p:nvSpPr>
          <p:spPr>
            <a:xfrm flipV="1">
              <a:off x="228600" y="0"/>
              <a:ext cx="2649412" cy="666750"/>
            </a:xfrm>
            <a:prstGeom prst="round2SameRect">
              <a:avLst/>
            </a:prstGeom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8537D7EC-A424-743F-48BB-675147BCC716}"/>
                </a:ext>
              </a:extLst>
            </p:cNvPr>
            <p:cNvSpPr txBox="1"/>
            <p:nvPr/>
          </p:nvSpPr>
          <p:spPr>
            <a:xfrm>
              <a:off x="279400" y="134720"/>
              <a:ext cx="2598612" cy="4179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2000" b="1" dirty="0" err="1">
                  <a:solidFill>
                    <a:schemeClr val="bg1"/>
                  </a:solidFill>
                </a:rPr>
                <a:t>Matriks</a:t>
              </a:r>
              <a:r>
                <a:rPr lang="en-ID" sz="2000" b="1" dirty="0">
                  <a:solidFill>
                    <a:schemeClr val="bg1"/>
                  </a:solidFill>
                </a:rPr>
                <a:t> </a:t>
              </a:r>
              <a:r>
                <a:rPr lang="en-ID" sz="2000" b="1" dirty="0" err="1">
                  <a:solidFill>
                    <a:schemeClr val="bg1"/>
                  </a:solidFill>
                </a:rPr>
                <a:t>Satuan</a:t>
              </a:r>
              <a:r>
                <a:rPr lang="en-ID" sz="2000" b="1" dirty="0">
                  <a:solidFill>
                    <a:schemeClr val="bg1"/>
                  </a:solidFill>
                </a:rPr>
                <a:t> (</a:t>
              </a:r>
              <a:r>
                <a:rPr lang="en-ID" sz="2000" b="1" dirty="0" err="1">
                  <a:solidFill>
                    <a:schemeClr val="bg1"/>
                  </a:solidFill>
                </a:rPr>
                <a:t>Identitas</a:t>
              </a:r>
              <a:r>
                <a:rPr lang="en-ID" sz="2000" b="1" dirty="0">
                  <a:solidFill>
                    <a:schemeClr val="bg1"/>
                  </a:solidFill>
                </a:rPr>
                <a:t>)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xmlns="" id="{D218707A-14CA-4B9A-9123-13BB6359AAF6}"/>
                  </a:ext>
                </a:extLst>
              </p:cNvPr>
              <p:cNvSpPr/>
              <p:nvPr/>
            </p:nvSpPr>
            <p:spPr>
              <a:xfrm>
                <a:off x="572047" y="1169396"/>
                <a:ext cx="4968091" cy="188102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i="1" dirty="0">
                    <a:cs typeface="Times New Roman" panose="02020603050405020304" pitchFamily="18" charset="0"/>
                  </a:rPr>
                  <a:t>AI</a:t>
                </a:r>
                <a:r>
                  <a:rPr lang="en-US" dirty="0">
                    <a:cs typeface="Times New Roman" panose="02020603050405020304" pitchFamily="18" charset="0"/>
                  </a:rPr>
                  <a:t> =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 dirty="0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i="1" dirty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i="1" dirty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𝑎</m:t>
                              </m:r>
                            </m:e>
                            <m:e>
                              <m:r>
                                <a:rPr lang="en-US" i="1" dirty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𝑏</m:t>
                              </m:r>
                            </m:e>
                          </m:mr>
                          <m:mr>
                            <m:e>
                              <m:r>
                                <a:rPr lang="en-US" i="1" dirty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𝑐</m:t>
                              </m:r>
                            </m:e>
                            <m:e>
                              <m:r>
                                <a:rPr lang="en-US" i="1" dirty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𝑑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en-US" dirty="0"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 dirty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i="1" dirty="0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e>
                          </m:mr>
                        </m:m>
                      </m:e>
                    </m:d>
                    <m:r>
                      <a:rPr lang="en-US" b="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d>
                      <m:dPr>
                        <m:ctrlPr>
                          <a:rPr lang="en-US" i="1" dirty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i="1" dirty="0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b="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𝑎</m:t>
                              </m:r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+0</m:t>
                              </m:r>
                            </m:e>
                            <m:e>
                              <m:r>
                                <a:rPr lang="en-US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𝑏</m:t>
                              </m:r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+0</m:t>
                              </m:r>
                            </m:e>
                          </m:mr>
                          <m:mr>
                            <m:e>
                              <m:r>
                                <a:rPr lang="en-US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𝑐</m:t>
                              </m:r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+0</m:t>
                              </m:r>
                            </m:e>
                            <m:e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𝑑</m:t>
                              </m:r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+0</m:t>
                              </m:r>
                            </m:e>
                          </m:mr>
                        </m:m>
                      </m:e>
                    </m:d>
                    <m:r>
                      <a:rPr lang="en-US" b="0" i="0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d>
                      <m:dPr>
                        <m:ctrlPr>
                          <a:rPr lang="en-US" i="1" dirty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i="1" dirty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i="1" dirty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𝑎</m:t>
                              </m:r>
                            </m:e>
                            <m:e>
                              <m:r>
                                <a:rPr lang="en-US" i="1" dirty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𝑏</m:t>
                              </m:r>
                            </m:e>
                          </m:mr>
                          <m:mr>
                            <m:e>
                              <m:r>
                                <a:rPr lang="en-US" i="1" dirty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𝑐</m:t>
                              </m:r>
                            </m:e>
                            <m:e>
                              <m:r>
                                <a:rPr lang="en-US" i="1" dirty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𝑑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US" dirty="0"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i="1" dirty="0">
                    <a:cs typeface="Times New Roman" panose="02020603050405020304" pitchFamily="18" charset="0"/>
                  </a:rPr>
                  <a:t>AI</a:t>
                </a:r>
                <a:r>
                  <a:rPr lang="en-US" dirty="0">
                    <a:cs typeface="Times New Roman" panose="02020603050405020304" pitchFamily="18" charset="0"/>
                  </a:rPr>
                  <a:t> =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 dirty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i="1" dirty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en-US" i="1" dirty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i="1" dirty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i="1" dirty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 dirty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e>
                          </m:mr>
                        </m:m>
                      </m:e>
                    </m:d>
                    <m:d>
                      <m:dPr>
                        <m:ctrlPr>
                          <a:rPr lang="en-US" i="1" dirty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i="1" dirty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i="1" dirty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𝑎</m:t>
                              </m:r>
                            </m:e>
                            <m:e>
                              <m:r>
                                <a:rPr lang="en-US" i="1" dirty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𝑏</m:t>
                              </m:r>
                            </m:e>
                          </m:mr>
                          <m:mr>
                            <m:e>
                              <m:r>
                                <a:rPr lang="en-US" i="1" dirty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𝑐</m:t>
                              </m:r>
                            </m:e>
                            <m:e>
                              <m:r>
                                <a:rPr lang="en-US" i="1" dirty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𝑑</m:t>
                              </m:r>
                            </m:e>
                          </m:mr>
                        </m:m>
                      </m:e>
                    </m:d>
                    <m:r>
                      <a:rPr lang="en-US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d>
                      <m:dPr>
                        <m:ctrlPr>
                          <a:rPr lang="en-US" i="1" dirty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i="1" dirty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i="1" dirty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𝑎</m:t>
                              </m:r>
                              <m:r>
                                <a:rPr lang="en-US" i="1" dirty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+0</m:t>
                              </m:r>
                            </m:e>
                            <m:e>
                              <m:r>
                                <a:rPr lang="en-US" i="1" dirty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𝑏</m:t>
                              </m:r>
                              <m:r>
                                <a:rPr lang="en-US" i="1" dirty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+0</m:t>
                              </m:r>
                            </m:e>
                          </m:mr>
                          <m:mr>
                            <m:e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0+</m:t>
                              </m:r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𝑐</m:t>
                              </m:r>
                            </m:e>
                            <m:e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0+</m:t>
                              </m:r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𝑑</m:t>
                              </m:r>
                            </m:e>
                          </m:mr>
                        </m:m>
                      </m:e>
                    </m:d>
                    <m:r>
                      <a:rPr lang="en-US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d>
                      <m:dPr>
                        <m:ctrlPr>
                          <a:rPr lang="en-US" i="1" dirty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i="1" dirty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i="1" dirty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𝑎</m:t>
                              </m:r>
                            </m:e>
                            <m:e>
                              <m:r>
                                <a:rPr lang="en-US" i="1" dirty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𝑏</m:t>
                              </m:r>
                            </m:e>
                          </m:mr>
                          <m:mr>
                            <m:e>
                              <m:r>
                                <a:rPr lang="en-US" i="1" dirty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𝑐</m:t>
                              </m:r>
                            </m:e>
                            <m:e>
                              <m:r>
                                <a:rPr lang="en-US" i="1" dirty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𝑑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US" dirty="0"/>
              </a:p>
              <a:p>
                <a:pPr>
                  <a:lnSpc>
                    <a:spcPct val="150000"/>
                  </a:lnSpc>
                </a:pPr>
                <a:endParaRPr lang="en-US" dirty="0"/>
              </a:p>
            </p:txBody>
          </p:sp>
        </mc:Choice>
        <mc:Fallback xmlns="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D218707A-14CA-4B9A-9123-13BB6359AAF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2047" y="1169396"/>
                <a:ext cx="4968091" cy="1881028"/>
              </a:xfrm>
              <a:prstGeom prst="rect">
                <a:avLst/>
              </a:prstGeom>
              <a:blipFill>
                <a:blip r:embed="rId2"/>
                <a:stretch>
                  <a:fillRect l="-11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xmlns="" id="{2A50BD78-8A2F-4935-80F6-349313880CFD}"/>
                  </a:ext>
                </a:extLst>
              </p:cNvPr>
              <p:cNvSpPr txBox="1"/>
              <p:nvPr/>
            </p:nvSpPr>
            <p:spPr>
              <a:xfrm>
                <a:off x="342122" y="3257550"/>
                <a:ext cx="8519136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Pada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contoh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di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atas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AI 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dan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hasil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kalinya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adalah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matriks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demikian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apabila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matriks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ID" sz="16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dikalikan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matriks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berordo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2 × 2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akan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menghasilkan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matriks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itu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sendiri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Selanjutnya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matriks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ID" sz="16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dinamakan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matriks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satuan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atau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identitas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perkalian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A50BD78-8A2F-4935-80F6-349313880C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2122" y="3257550"/>
                <a:ext cx="8519136" cy="830997"/>
              </a:xfrm>
              <a:prstGeom prst="rect">
                <a:avLst/>
              </a:prstGeom>
              <a:blipFill>
                <a:blip r:embed="rId3"/>
                <a:stretch>
                  <a:fillRect l="-358" t="-2190" r="-358" b="-80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1459496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407AF8A2-D5C8-45D9-8AC7-6BCB5B0A304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7469" y="-1"/>
            <a:ext cx="9327669" cy="5203233"/>
          </a:xfrm>
          <a:prstGeom prst="rect">
            <a:avLst/>
          </a:prstGeom>
        </p:spPr>
      </p:pic>
      <p:grpSp>
        <p:nvGrpSpPr>
          <p:cNvPr id="15" name="Group 14"/>
          <p:cNvGrpSpPr/>
          <p:nvPr/>
        </p:nvGrpSpPr>
        <p:grpSpPr>
          <a:xfrm>
            <a:off x="1617987" y="702268"/>
            <a:ext cx="2142540" cy="762547"/>
            <a:chOff x="1388493" y="536246"/>
            <a:chExt cx="1395377" cy="603098"/>
          </a:xfrm>
        </p:grpSpPr>
        <p:grpSp>
          <p:nvGrpSpPr>
            <p:cNvPr id="16" name="Group 15"/>
            <p:cNvGrpSpPr/>
            <p:nvPr/>
          </p:nvGrpSpPr>
          <p:grpSpPr>
            <a:xfrm>
              <a:off x="1388493" y="545950"/>
              <a:ext cx="1395377" cy="588958"/>
              <a:chOff x="1388493" y="545950"/>
              <a:chExt cx="1395377" cy="588958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8" name="Rectangle 17"/>
              <p:cNvSpPr/>
              <p:nvPr/>
            </p:nvSpPr>
            <p:spPr>
              <a:xfrm>
                <a:off x="1388493" y="545950"/>
                <a:ext cx="1395377" cy="588958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1430605" y="677246"/>
                <a:ext cx="1311152" cy="4138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b="1" spc="50" dirty="0">
                    <a:solidFill>
                      <a:prstClr val="black"/>
                    </a:solidFill>
                  </a:rPr>
                  <a:t>MATRIKS</a:t>
                </a:r>
                <a:endParaRPr lang="en-GB" sz="2800" b="1" spc="50" dirty="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7" name="Rectangle 16"/>
            <p:cNvSpPr/>
            <p:nvPr/>
          </p:nvSpPr>
          <p:spPr>
            <a:xfrm>
              <a:off x="2744844" y="536246"/>
              <a:ext cx="39026" cy="60309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83492" y="266213"/>
            <a:ext cx="1798411" cy="817329"/>
            <a:chOff x="55507" y="128083"/>
            <a:chExt cx="1798411" cy="817329"/>
          </a:xfrm>
        </p:grpSpPr>
        <p:sp>
          <p:nvSpPr>
            <p:cNvPr id="21" name="Rectangle 20"/>
            <p:cNvSpPr/>
            <p:nvPr/>
          </p:nvSpPr>
          <p:spPr>
            <a:xfrm>
              <a:off x="487554" y="171648"/>
              <a:ext cx="1366364" cy="386881"/>
            </a:xfrm>
            <a:prstGeom prst="rect">
              <a:avLst/>
            </a:prstGeom>
            <a:solidFill>
              <a:srgbClr val="CA35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92234" y="128083"/>
              <a:ext cx="104567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spc="50">
                  <a:solidFill>
                    <a:schemeClr val="bg1">
                      <a:lumMod val="95000"/>
                    </a:schemeClr>
                  </a:solidFill>
                </a:rPr>
                <a:t>BAB </a:t>
              </a:r>
              <a:r>
                <a:rPr lang="en-US" sz="2400" b="1" spc="50" smtClean="0">
                  <a:solidFill>
                    <a:schemeClr val="bg1">
                      <a:lumMod val="95000"/>
                    </a:schemeClr>
                  </a:solidFill>
                </a:rPr>
                <a:t>3 </a:t>
              </a:r>
              <a:endParaRPr lang="id-ID" sz="2400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487554" y="558531"/>
              <a:ext cx="432046" cy="386881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55507" y="171650"/>
              <a:ext cx="432046" cy="38688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1616478" y="167758"/>
            <a:ext cx="505711" cy="1260992"/>
            <a:chOff x="1388493" y="29628"/>
            <a:chExt cx="505711" cy="1260992"/>
          </a:xfrm>
        </p:grpSpPr>
        <p:sp>
          <p:nvSpPr>
            <p:cNvPr id="27" name="Rectangle 26"/>
            <p:cNvSpPr/>
            <p:nvPr/>
          </p:nvSpPr>
          <p:spPr>
            <a:xfrm>
              <a:off x="1388493" y="537122"/>
              <a:ext cx="59922" cy="75349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1784876" y="104439"/>
              <a:ext cx="69041" cy="44098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7" name="Oval 36"/>
            <p:cNvSpPr/>
            <p:nvPr/>
          </p:nvSpPr>
          <p:spPr>
            <a:xfrm>
              <a:off x="1744587" y="29628"/>
              <a:ext cx="149617" cy="14961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8" name="Rectangle 37"/>
            <p:cNvSpPr/>
            <p:nvPr/>
          </p:nvSpPr>
          <p:spPr>
            <a:xfrm rot="16200000">
              <a:off x="1587369" y="340315"/>
              <a:ext cx="69041" cy="464056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pic>
        <p:nvPicPr>
          <p:cNvPr id="28" name="Picture 2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7" y="4631478"/>
            <a:ext cx="9143244" cy="512022"/>
          </a:xfrm>
          <a:prstGeom prst="rect">
            <a:avLst/>
          </a:prstGeom>
        </p:spPr>
      </p:pic>
      <p:sp>
        <p:nvSpPr>
          <p:cNvPr id="30" name="Rectangle 29"/>
          <p:cNvSpPr/>
          <p:nvPr/>
        </p:nvSpPr>
        <p:spPr>
          <a:xfrm>
            <a:off x="4800600" y="4408340"/>
            <a:ext cx="1983556" cy="22313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 defTabSz="914400"/>
            <a:r>
              <a:rPr lang="en-US" sz="1000" dirty="0">
                <a:solidFill>
                  <a:schemeClr val="bg1"/>
                </a:solidFill>
              </a:rPr>
              <a:t>Sumber gambar: Shutterstock.com</a:t>
            </a:r>
            <a:endParaRPr lang="id-ID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698534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1151" y="114142"/>
            <a:ext cx="4713249" cy="456803"/>
            <a:chOff x="11151" y="114142"/>
            <a:chExt cx="3722649" cy="456803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51" y="114142"/>
              <a:ext cx="3722649" cy="456803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xmlns="" id="{CB7F931D-D90E-1E13-2A09-7657B6BADC18}"/>
                </a:ext>
              </a:extLst>
            </p:cNvPr>
            <p:cNvSpPr txBox="1"/>
            <p:nvPr/>
          </p:nvSpPr>
          <p:spPr>
            <a:xfrm>
              <a:off x="838200" y="133350"/>
              <a:ext cx="266700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2200" b="1" dirty="0">
                  <a:solidFill>
                    <a:schemeClr val="bg1"/>
                  </a:solidFill>
                </a:rPr>
                <a:t>3.1 </a:t>
              </a:r>
              <a:r>
                <a:rPr lang="en-ID" sz="2200" b="1" dirty="0" err="1">
                  <a:solidFill>
                    <a:schemeClr val="bg1"/>
                  </a:solidFill>
                </a:rPr>
                <a:t>Pengertian</a:t>
              </a:r>
              <a:r>
                <a:rPr lang="en-ID" sz="2200" b="1" dirty="0">
                  <a:solidFill>
                    <a:schemeClr val="bg1"/>
                  </a:solidFill>
                </a:rPr>
                <a:t> </a:t>
              </a:r>
              <a:r>
                <a:rPr lang="en-ID" sz="2200" b="1" dirty="0" err="1">
                  <a:solidFill>
                    <a:schemeClr val="bg1"/>
                  </a:solidFill>
                </a:rPr>
                <a:t>Matriks</a:t>
              </a:r>
              <a:endParaRPr lang="en-ID" sz="22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5" name="Rectangle 4"/>
          <p:cNvSpPr/>
          <p:nvPr/>
        </p:nvSpPr>
        <p:spPr>
          <a:xfrm>
            <a:off x="400195" y="821318"/>
            <a:ext cx="7848600" cy="12890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Matriks</a:t>
            </a:r>
            <a:r>
              <a:rPr lang="en-US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adalah</a:t>
            </a:r>
            <a:r>
              <a:rPr lang="en-US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sekelompok</a:t>
            </a:r>
            <a:r>
              <a:rPr lang="en-US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bilangan</a:t>
            </a:r>
            <a:r>
              <a:rPr lang="en-US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yang </a:t>
            </a:r>
            <a:r>
              <a:rPr lang="en-US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disusun</a:t>
            </a:r>
            <a:r>
              <a:rPr lang="en-US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berbentuk</a:t>
            </a:r>
            <a:r>
              <a:rPr lang="en-US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persegi</a:t>
            </a:r>
            <a:r>
              <a:rPr lang="en-US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panjang</a:t>
            </a:r>
            <a:r>
              <a:rPr lang="en-US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atau</a:t>
            </a:r>
            <a:r>
              <a:rPr lang="en-US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persegi</a:t>
            </a:r>
            <a:r>
              <a:rPr lang="en-US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Anggota</a:t>
            </a:r>
            <a:r>
              <a:rPr lang="en-US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yang </a:t>
            </a:r>
            <a:r>
              <a:rPr lang="en-US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ditulis</a:t>
            </a:r>
            <a:r>
              <a:rPr lang="en-US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mendatar</a:t>
            </a:r>
            <a:r>
              <a:rPr lang="en-US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disebut</a:t>
            </a:r>
            <a:r>
              <a:rPr lang="en-US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baris</a:t>
            </a:r>
            <a:r>
              <a:rPr lang="en-US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dan yang </a:t>
            </a:r>
            <a:r>
              <a:rPr lang="en-US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ditulis</a:t>
            </a:r>
            <a:r>
              <a:rPr lang="en-US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menurun</a:t>
            </a:r>
            <a:r>
              <a:rPr lang="en-US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disebut</a:t>
            </a:r>
            <a:r>
              <a:rPr lang="en-US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kolom</a:t>
            </a:r>
            <a:r>
              <a:rPr lang="en-US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yang </a:t>
            </a:r>
            <a:r>
              <a:rPr lang="en-US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semua</a:t>
            </a:r>
            <a:r>
              <a:rPr lang="en-US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anggotanya</a:t>
            </a:r>
            <a:r>
              <a:rPr lang="en-US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terletak</a:t>
            </a:r>
            <a:r>
              <a:rPr lang="en-US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di </a:t>
            </a:r>
            <a:r>
              <a:rPr lang="en-US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dalam</a:t>
            </a:r>
            <a:r>
              <a:rPr lang="en-US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suatu</a:t>
            </a:r>
            <a:r>
              <a:rPr lang="en-US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tanda</a:t>
            </a:r>
            <a:r>
              <a:rPr lang="en-US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kurung</a:t>
            </a:r>
            <a:r>
              <a:rPr lang="en-US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8615" y="2537589"/>
            <a:ext cx="2065385" cy="1784593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xmlns="" id="{F758E7B2-6330-4D9B-A960-CD1873D85D3F}"/>
              </a:ext>
            </a:extLst>
          </p:cNvPr>
          <p:cNvGrpSpPr/>
          <p:nvPr/>
        </p:nvGrpSpPr>
        <p:grpSpPr>
          <a:xfrm>
            <a:off x="408663" y="2360762"/>
            <a:ext cx="2410738" cy="666750"/>
            <a:chOff x="228600" y="0"/>
            <a:chExt cx="2649783" cy="666750"/>
          </a:xfrm>
        </p:grpSpPr>
        <p:sp>
          <p:nvSpPr>
            <p:cNvPr id="23" name="Round Same Side Corner Rectangle 13">
              <a:extLst>
                <a:ext uri="{FF2B5EF4-FFF2-40B4-BE49-F238E27FC236}">
                  <a16:creationId xmlns:a16="http://schemas.microsoft.com/office/drawing/2014/main" xmlns="" id="{60A04CA4-51E6-42A4-8B8B-9FF7F95991F3}"/>
                </a:ext>
              </a:extLst>
            </p:cNvPr>
            <p:cNvSpPr/>
            <p:nvPr/>
          </p:nvSpPr>
          <p:spPr>
            <a:xfrm flipV="1">
              <a:off x="228600" y="0"/>
              <a:ext cx="2649412" cy="666750"/>
            </a:xfrm>
            <a:prstGeom prst="round2SameRect">
              <a:avLst/>
            </a:prstGeom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7F348D75-F43B-4E49-A285-8D5646D5BC12}"/>
                </a:ext>
              </a:extLst>
            </p:cNvPr>
            <p:cNvSpPr txBox="1"/>
            <p:nvPr/>
          </p:nvSpPr>
          <p:spPr>
            <a:xfrm>
              <a:off x="279771" y="182816"/>
              <a:ext cx="259861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2000" b="1" dirty="0">
                  <a:solidFill>
                    <a:schemeClr val="bg1"/>
                  </a:solidFill>
                </a:rPr>
                <a:t>Ordo </a:t>
              </a:r>
              <a:r>
                <a:rPr lang="en-ID" sz="2000" b="1" dirty="0" err="1">
                  <a:solidFill>
                    <a:schemeClr val="bg1"/>
                  </a:solidFill>
                </a:rPr>
                <a:t>Suatu</a:t>
              </a:r>
              <a:r>
                <a:rPr lang="en-ID" sz="2000" b="1" dirty="0">
                  <a:solidFill>
                    <a:schemeClr val="bg1"/>
                  </a:solidFill>
                </a:rPr>
                <a:t> </a:t>
              </a:r>
              <a:r>
                <a:rPr lang="en-ID" sz="2000" b="1" dirty="0" err="1">
                  <a:solidFill>
                    <a:schemeClr val="bg1"/>
                  </a:solidFill>
                </a:rPr>
                <a:t>Matriks</a:t>
              </a:r>
              <a:endParaRPr lang="en-ID" sz="2000" b="1" dirty="0">
                <a:solidFill>
                  <a:schemeClr val="bg1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xmlns="" id="{95C2DC2B-5E94-49DA-8B28-567333992D0E}"/>
                  </a:ext>
                </a:extLst>
              </p:cNvPr>
              <p:cNvSpPr/>
              <p:nvPr/>
            </p:nvSpPr>
            <p:spPr>
              <a:xfrm>
                <a:off x="513237" y="3253280"/>
                <a:ext cx="6324600" cy="584775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ID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Jika</m:t>
                      </m:r>
                      <m:r>
                        <m:rPr>
                          <m:nor/>
                        </m:rPr>
                        <a:rPr lang="en-ID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ID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suatu</m:t>
                      </m:r>
                      <m:r>
                        <m:rPr>
                          <m:nor/>
                        </m:rPr>
                        <a:rPr lang="en-ID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ID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matriks</m:t>
                      </m:r>
                      <m:r>
                        <m:rPr>
                          <m:nor/>
                        </m:rPr>
                        <a:rPr lang="en-ID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ID" sz="160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A</m:t>
                      </m:r>
                      <m:r>
                        <m:rPr>
                          <m:nor/>
                        </m:rPr>
                        <a:rPr lang="en-ID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ID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mempunya</m:t>
                      </m:r>
                      <m:r>
                        <m:rPr>
                          <m:nor/>
                        </m:rPr>
                        <a:rPr lang="en-ID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ID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baris</m:t>
                      </m:r>
                      <m:r>
                        <m:rPr>
                          <m:nor/>
                        </m:rPr>
                        <a:rPr lang="en-ID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ID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sebanyak</m:t>
                      </m:r>
                      <m:r>
                        <m:rPr>
                          <m:nor/>
                        </m:rPr>
                        <a:rPr lang="en-ID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ID" sz="160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m</m:t>
                      </m:r>
                      <m:r>
                        <m:rPr>
                          <m:nor/>
                        </m:rPr>
                        <a:rPr lang="en-ID" sz="160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ID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dan</m:t>
                      </m:r>
                      <m:r>
                        <m:rPr>
                          <m:nor/>
                        </m:rPr>
                        <a:rPr lang="en-ID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ID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mempunyai</m:t>
                      </m:r>
                      <m:r>
                        <m:rPr>
                          <m:nor/>
                        </m:rPr>
                        <a:rPr lang="en-ID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ID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kolom</m:t>
                      </m:r>
                      <m:r>
                        <m:rPr>
                          <m:nor/>
                        </m:rPr>
                        <a:rPr lang="en-ID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ID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sebanyak</m:t>
                      </m:r>
                      <m:r>
                        <m:rPr>
                          <m:nor/>
                        </m:rPr>
                        <a:rPr lang="en-ID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ID" sz="160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n</m:t>
                      </m:r>
                      <m:r>
                        <m:rPr>
                          <m:nor/>
                        </m:rPr>
                        <a:rPr lang="en-ID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, </m:t>
                      </m:r>
                      <m:r>
                        <m:rPr>
                          <m:nor/>
                        </m:rPr>
                        <a:rPr lang="en-ID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maka</m:t>
                      </m:r>
                      <m:r>
                        <m:rPr>
                          <m:nor/>
                        </m:rPr>
                        <a:rPr lang="en-ID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ID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ordo</m:t>
                      </m:r>
                      <m:r>
                        <m:rPr>
                          <m:nor/>
                        </m:rPr>
                        <a:rPr lang="en-ID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ID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matrik</m:t>
                      </m:r>
                      <m:r>
                        <m:rPr>
                          <m:nor/>
                        </m:rPr>
                        <a:rPr lang="en-US" sz="1600" b="0" i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s</m:t>
                      </m:r>
                      <m:r>
                        <m:rPr>
                          <m:nor/>
                        </m:rPr>
                        <a:rPr lang="en-ID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ID" sz="160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A</m:t>
                      </m:r>
                      <m:r>
                        <m:rPr>
                          <m:nor/>
                        </m:rPr>
                        <a:rPr lang="en-ID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ID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adalah</m:t>
                      </m:r>
                      <m:r>
                        <m:rPr>
                          <m:nor/>
                        </m:rPr>
                        <a:rPr lang="en-ID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ID" sz="160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m</m:t>
                      </m:r>
                      <m:r>
                        <m:rPr>
                          <m:nor/>
                        </m:rPr>
                        <a:rPr lang="en-ID" sz="160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× </m:t>
                      </m:r>
                      <m:r>
                        <m:rPr>
                          <m:nor/>
                        </m:rPr>
                        <a:rPr lang="en-ID" sz="160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n</m:t>
                      </m:r>
                      <m:r>
                        <m:rPr>
                          <m:nor/>
                        </m:rPr>
                        <a:rPr lang="en-ID" sz="160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.</m:t>
                      </m:r>
                    </m:oMath>
                  </m:oMathPara>
                </a14:m>
                <a:endParaRPr lang="en-ID" sz="16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95C2DC2B-5E94-49DA-8B28-567333992D0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237" y="3253280"/>
                <a:ext cx="6324600" cy="584775"/>
              </a:xfrm>
              <a:prstGeom prst="rect">
                <a:avLst/>
              </a:prstGeom>
              <a:blipFill>
                <a:blip r:embed="rId4"/>
                <a:stretch>
                  <a:fillRect b="-4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9595778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8356" y="133350"/>
            <a:ext cx="4553644" cy="456803"/>
            <a:chOff x="0" y="132885"/>
            <a:chExt cx="3127612" cy="456803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32885"/>
              <a:ext cx="3127612" cy="456803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CB7F931D-D90E-1E13-2A09-7657B6BADC18}"/>
                </a:ext>
              </a:extLst>
            </p:cNvPr>
            <p:cNvSpPr txBox="1"/>
            <p:nvPr/>
          </p:nvSpPr>
          <p:spPr>
            <a:xfrm>
              <a:off x="625522" y="132885"/>
              <a:ext cx="2388358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2200" b="1" dirty="0">
                  <a:solidFill>
                    <a:schemeClr val="bg1"/>
                  </a:solidFill>
                </a:rPr>
                <a:t>3.2 </a:t>
              </a:r>
              <a:r>
                <a:rPr lang="en-ID" sz="2200" b="1" dirty="0" err="1">
                  <a:solidFill>
                    <a:schemeClr val="bg1"/>
                  </a:solidFill>
                </a:rPr>
                <a:t>Matriks-Matriks</a:t>
              </a:r>
              <a:r>
                <a:rPr lang="en-ID" sz="2200" b="1" dirty="0">
                  <a:solidFill>
                    <a:schemeClr val="bg1"/>
                  </a:solidFill>
                </a:rPr>
                <a:t> </a:t>
              </a:r>
              <a:r>
                <a:rPr lang="en-ID" sz="2200" b="1" dirty="0" err="1">
                  <a:solidFill>
                    <a:schemeClr val="bg1"/>
                  </a:solidFill>
                </a:rPr>
                <a:t>Khusus</a:t>
              </a:r>
              <a:endParaRPr lang="en-ID" sz="22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xmlns="" id="{C0CC0836-BB2B-46A9-8D8F-D53B2F997559}"/>
              </a:ext>
            </a:extLst>
          </p:cNvPr>
          <p:cNvGrpSpPr/>
          <p:nvPr/>
        </p:nvGrpSpPr>
        <p:grpSpPr>
          <a:xfrm>
            <a:off x="199630" y="792295"/>
            <a:ext cx="3850088" cy="666750"/>
            <a:chOff x="228600" y="-29328"/>
            <a:chExt cx="2147132" cy="666750"/>
          </a:xfrm>
        </p:grpSpPr>
        <p:sp>
          <p:nvSpPr>
            <p:cNvPr id="31" name="Round Same Side Corner Rectangle 9">
              <a:extLst>
                <a:ext uri="{FF2B5EF4-FFF2-40B4-BE49-F238E27FC236}">
                  <a16:creationId xmlns:a16="http://schemas.microsoft.com/office/drawing/2014/main" xmlns="" id="{E3E4FCD0-83EA-4206-8AE6-326C059E6836}"/>
                </a:ext>
              </a:extLst>
            </p:cNvPr>
            <p:cNvSpPr/>
            <p:nvPr/>
          </p:nvSpPr>
          <p:spPr>
            <a:xfrm flipV="1">
              <a:off x="228600" y="-29328"/>
              <a:ext cx="2147132" cy="666750"/>
            </a:xfrm>
            <a:prstGeom prst="round2SameRect">
              <a:avLst/>
            </a:prstGeom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xmlns="" id="{840985F3-6E0F-4948-93B5-05D9585BA18E}"/>
                </a:ext>
              </a:extLst>
            </p:cNvPr>
            <p:cNvSpPr txBox="1"/>
            <p:nvPr/>
          </p:nvSpPr>
          <p:spPr>
            <a:xfrm>
              <a:off x="241163" y="115071"/>
              <a:ext cx="213456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2000" b="1" dirty="0" err="1">
                  <a:solidFill>
                    <a:schemeClr val="bg1"/>
                  </a:solidFill>
                </a:rPr>
                <a:t>Matriks</a:t>
              </a:r>
              <a:r>
                <a:rPr lang="en-ID" sz="2000" b="1" dirty="0">
                  <a:solidFill>
                    <a:schemeClr val="bg1"/>
                  </a:solidFill>
                </a:rPr>
                <a:t> </a:t>
              </a:r>
              <a:r>
                <a:rPr lang="en-ID" sz="2000" b="1" dirty="0" err="1">
                  <a:solidFill>
                    <a:schemeClr val="bg1"/>
                  </a:solidFill>
                </a:rPr>
                <a:t>Kolom</a:t>
              </a:r>
              <a:r>
                <a:rPr lang="en-ID" sz="2000" b="1" dirty="0">
                  <a:solidFill>
                    <a:schemeClr val="bg1"/>
                  </a:solidFill>
                </a:rPr>
                <a:t> dan </a:t>
              </a:r>
              <a:r>
                <a:rPr lang="en-ID" sz="2000" b="1" dirty="0" err="1">
                  <a:solidFill>
                    <a:schemeClr val="bg1"/>
                  </a:solidFill>
                </a:rPr>
                <a:t>Matriks</a:t>
              </a:r>
              <a:r>
                <a:rPr lang="en-ID" sz="2000" b="1" dirty="0">
                  <a:solidFill>
                    <a:schemeClr val="bg1"/>
                  </a:solidFill>
                </a:rPr>
                <a:t> </a:t>
              </a:r>
              <a:r>
                <a:rPr lang="en-ID" sz="2000" b="1" dirty="0" err="1">
                  <a:solidFill>
                    <a:schemeClr val="bg1"/>
                  </a:solidFill>
                </a:rPr>
                <a:t>Baris</a:t>
              </a:r>
              <a:endParaRPr lang="en-ID" sz="2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5" name="Rectangle 34">
            <a:extLst>
              <a:ext uri="{FF2B5EF4-FFF2-40B4-BE49-F238E27FC236}">
                <a16:creationId xmlns:a16="http://schemas.microsoft.com/office/drawing/2014/main" xmlns="" id="{168E3D65-811C-46C3-8D38-8150F1A2C7C4}"/>
              </a:ext>
            </a:extLst>
          </p:cNvPr>
          <p:cNvSpPr/>
          <p:nvPr/>
        </p:nvSpPr>
        <p:spPr>
          <a:xfrm>
            <a:off x="165762" y="1621083"/>
            <a:ext cx="6539837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Pada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umumnya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jika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suatu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matriks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mempunya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ordo </a:t>
            </a:r>
            <a:r>
              <a:rPr lang="en-ID" sz="16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× 1,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maka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matriks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disebut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matrik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kolom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xmlns="" id="{1007BF5D-7CE0-4C95-9ACC-B3E0ABF0BC49}"/>
                  </a:ext>
                </a:extLst>
              </p:cNvPr>
              <p:cNvSpPr/>
              <p:nvPr/>
            </p:nvSpPr>
            <p:spPr>
              <a:xfrm>
                <a:off x="3244097" y="2319159"/>
                <a:ext cx="1153714" cy="82490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ID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 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n-ID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ID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ID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e>
                          </m:mr>
                          <m:m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−3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1007BF5D-7CE0-4C95-9ACC-B3E0ABF0BC4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44097" y="2319159"/>
                <a:ext cx="1153714" cy="824906"/>
              </a:xfrm>
              <a:prstGeom prst="rect">
                <a:avLst/>
              </a:prstGeom>
              <a:blipFill>
                <a:blip r:embed="rId3"/>
                <a:stretch>
                  <a:fillRect l="-42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Rectangle 35">
            <a:extLst>
              <a:ext uri="{FF2B5EF4-FFF2-40B4-BE49-F238E27FC236}">
                <a16:creationId xmlns:a16="http://schemas.microsoft.com/office/drawing/2014/main" xmlns="" id="{F78C616E-2E49-409D-AC00-6EC10884A063}"/>
              </a:ext>
            </a:extLst>
          </p:cNvPr>
          <p:cNvSpPr/>
          <p:nvPr/>
        </p:nvSpPr>
        <p:spPr>
          <a:xfrm>
            <a:off x="222157" y="3246385"/>
            <a:ext cx="6539837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Pada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umumnya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jika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suatu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matriks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mempunya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ordo 1 × </a:t>
            </a:r>
            <a:r>
              <a:rPr lang="en-ID" sz="16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maka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matriks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disebut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matriks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baris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xmlns="" id="{81FF3251-BE15-4C96-944C-EBE9F70C03B5}"/>
                  </a:ext>
                </a:extLst>
              </p:cNvPr>
              <p:cNvSpPr/>
              <p:nvPr/>
            </p:nvSpPr>
            <p:spPr>
              <a:xfrm>
                <a:off x="2976988" y="4097770"/>
                <a:ext cx="2145459" cy="50687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ID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 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ID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ID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4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</m:e>
                          </m:mr>
                        </m:m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   </m:t>
                        </m:r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f>
                                <m:fPr>
                                  <m:ctrlPr>
                                    <a:rPr lang="en-US" b="0" i="1" smtClean="0"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−2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81FF3251-BE15-4C96-944C-EBE9F70C03B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76988" y="4097770"/>
                <a:ext cx="2145459" cy="506870"/>
              </a:xfrm>
              <a:prstGeom prst="rect">
                <a:avLst/>
              </a:prstGeom>
              <a:blipFill>
                <a:blip r:embed="rId4"/>
                <a:stretch>
                  <a:fillRect l="-2273" b="-48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7482219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xmlns="" id="{8DE943B6-7258-4EDD-AD2F-F1768E9BC8A5}"/>
              </a:ext>
            </a:extLst>
          </p:cNvPr>
          <p:cNvGrpSpPr/>
          <p:nvPr/>
        </p:nvGrpSpPr>
        <p:grpSpPr>
          <a:xfrm>
            <a:off x="429479" y="61099"/>
            <a:ext cx="1600200" cy="666750"/>
            <a:chOff x="228600" y="-29328"/>
            <a:chExt cx="2147132" cy="666750"/>
          </a:xfrm>
        </p:grpSpPr>
        <p:sp>
          <p:nvSpPr>
            <p:cNvPr id="21" name="Round Same Side Corner Rectangle 9">
              <a:extLst>
                <a:ext uri="{FF2B5EF4-FFF2-40B4-BE49-F238E27FC236}">
                  <a16:creationId xmlns:a16="http://schemas.microsoft.com/office/drawing/2014/main" xmlns="" id="{166C60F8-B008-41D7-8B62-81230993C2C6}"/>
                </a:ext>
              </a:extLst>
            </p:cNvPr>
            <p:cNvSpPr/>
            <p:nvPr/>
          </p:nvSpPr>
          <p:spPr>
            <a:xfrm flipV="1">
              <a:off x="228600" y="-29328"/>
              <a:ext cx="2147132" cy="666750"/>
            </a:xfrm>
            <a:prstGeom prst="round2SameRect">
              <a:avLst/>
            </a:prstGeom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E010E78C-3EA0-42D7-9867-FE1E2F537659}"/>
                </a:ext>
              </a:extLst>
            </p:cNvPr>
            <p:cNvSpPr txBox="1"/>
            <p:nvPr/>
          </p:nvSpPr>
          <p:spPr>
            <a:xfrm>
              <a:off x="241163" y="115071"/>
              <a:ext cx="213456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2000" b="1" dirty="0" err="1">
                  <a:solidFill>
                    <a:schemeClr val="bg1"/>
                  </a:solidFill>
                </a:rPr>
                <a:t>Matriks</a:t>
              </a:r>
              <a:r>
                <a:rPr lang="en-ID" sz="2000" b="1" dirty="0">
                  <a:solidFill>
                    <a:schemeClr val="bg1"/>
                  </a:solidFill>
                </a:rPr>
                <a:t> </a:t>
              </a:r>
              <a:r>
                <a:rPr lang="en-ID" sz="2000" b="1" dirty="0" err="1">
                  <a:solidFill>
                    <a:schemeClr val="bg1"/>
                  </a:solidFill>
                </a:rPr>
                <a:t>Nol</a:t>
              </a:r>
              <a:endParaRPr lang="en-ID" sz="2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733857CA-6F4E-4512-AF38-81E308150203}"/>
              </a:ext>
            </a:extLst>
          </p:cNvPr>
          <p:cNvSpPr/>
          <p:nvPr/>
        </p:nvSpPr>
        <p:spPr>
          <a:xfrm>
            <a:off x="237963" y="900049"/>
            <a:ext cx="6539837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Jika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semua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anggota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suatu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matriks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merupakan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angka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nol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maka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matriks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tersebut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disebut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matriks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nol.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xmlns="" id="{D390B5DF-941F-4344-A957-4E14D5F235BC}"/>
                  </a:ext>
                </a:extLst>
              </p:cNvPr>
              <p:cNvSpPr/>
              <p:nvPr/>
            </p:nvSpPr>
            <p:spPr>
              <a:xfrm>
                <a:off x="2057400" y="1689901"/>
                <a:ext cx="2239459" cy="5542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ID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𝑂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× 3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d>
                        <m:dPr>
                          <m:ctrlPr>
                            <a:rPr lang="en-US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 smtClean="0"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0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D390B5DF-941F-4344-A957-4E14D5F235B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7400" y="1689901"/>
                <a:ext cx="2239459" cy="55425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5" name="Group 24">
            <a:extLst>
              <a:ext uri="{FF2B5EF4-FFF2-40B4-BE49-F238E27FC236}">
                <a16:creationId xmlns:a16="http://schemas.microsoft.com/office/drawing/2014/main" xmlns="" id="{717884AF-B894-4A4C-A999-30D5FE5DEF47}"/>
              </a:ext>
            </a:extLst>
          </p:cNvPr>
          <p:cNvGrpSpPr/>
          <p:nvPr/>
        </p:nvGrpSpPr>
        <p:grpSpPr>
          <a:xfrm>
            <a:off x="314946" y="2313774"/>
            <a:ext cx="2015067" cy="666750"/>
            <a:chOff x="228600" y="-29328"/>
            <a:chExt cx="2147132" cy="666750"/>
          </a:xfrm>
        </p:grpSpPr>
        <p:sp>
          <p:nvSpPr>
            <p:cNvPr id="26" name="Round Same Side Corner Rectangle 9">
              <a:extLst>
                <a:ext uri="{FF2B5EF4-FFF2-40B4-BE49-F238E27FC236}">
                  <a16:creationId xmlns:a16="http://schemas.microsoft.com/office/drawing/2014/main" xmlns="" id="{21337566-5BF1-4A95-B844-070DC75C0CB9}"/>
                </a:ext>
              </a:extLst>
            </p:cNvPr>
            <p:cNvSpPr/>
            <p:nvPr/>
          </p:nvSpPr>
          <p:spPr>
            <a:xfrm flipV="1">
              <a:off x="228600" y="-29328"/>
              <a:ext cx="2147132" cy="666750"/>
            </a:xfrm>
            <a:prstGeom prst="round2SameRect">
              <a:avLst/>
            </a:prstGeom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EF9CDDCF-7719-4F33-874B-5D13EEDAC0F3}"/>
                </a:ext>
              </a:extLst>
            </p:cNvPr>
            <p:cNvSpPr txBox="1"/>
            <p:nvPr/>
          </p:nvSpPr>
          <p:spPr>
            <a:xfrm>
              <a:off x="241163" y="87832"/>
              <a:ext cx="213456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2000" b="1" dirty="0" err="1">
                  <a:solidFill>
                    <a:schemeClr val="bg1"/>
                  </a:solidFill>
                </a:rPr>
                <a:t>Matriks</a:t>
              </a:r>
              <a:r>
                <a:rPr lang="en-ID" sz="2000" b="1" dirty="0">
                  <a:solidFill>
                    <a:schemeClr val="bg1"/>
                  </a:solidFill>
                </a:rPr>
                <a:t> </a:t>
              </a:r>
              <a:r>
                <a:rPr lang="en-ID" sz="2000" b="1" dirty="0" err="1">
                  <a:solidFill>
                    <a:schemeClr val="bg1"/>
                  </a:solidFill>
                </a:rPr>
                <a:t>Persegi</a:t>
              </a:r>
              <a:endParaRPr lang="en-ID" sz="2000" b="1" dirty="0">
                <a:solidFill>
                  <a:schemeClr val="bg1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xmlns="" id="{B5A5396A-2610-4626-9476-9E4F1C8E9872}"/>
                  </a:ext>
                </a:extLst>
              </p:cNvPr>
              <p:cNvSpPr/>
              <p:nvPr/>
            </p:nvSpPr>
            <p:spPr>
              <a:xfrm>
                <a:off x="250149" y="3161211"/>
                <a:ext cx="6539837" cy="584775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/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Pada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umunya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jika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suatu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matriks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mempunyai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ordo </a:t>
                </a:r>
                <a:r>
                  <a:rPr lang="en-ID" sz="16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 </a:t>
                </a:r>
                <a14:m>
                  <m:oMath xmlns:m="http://schemas.openxmlformats.org/officeDocument/2006/math">
                    <m:r>
                      <a:rPr lang="en-US" sz="16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×</m:t>
                    </m:r>
                  </m:oMath>
                </a14:m>
                <a:r>
                  <a:rPr lang="en-ID" sz="16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m,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maka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matriks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disebut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matriks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persegi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B5A5396A-2610-4626-9476-9E4F1C8E987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0149" y="3161211"/>
                <a:ext cx="6539837" cy="584775"/>
              </a:xfrm>
              <a:prstGeom prst="rect">
                <a:avLst/>
              </a:prstGeom>
              <a:blipFill>
                <a:blip r:embed="rId3"/>
                <a:stretch>
                  <a:fillRect l="-279" t="-1010" r="-371" b="-1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xmlns="" id="{376C13BF-6169-4E18-B3AA-8B2775BD9322}"/>
                  </a:ext>
                </a:extLst>
              </p:cNvPr>
              <p:cNvSpPr/>
              <p:nvPr/>
            </p:nvSpPr>
            <p:spPr>
              <a:xfrm>
                <a:off x="3657600" y="3948359"/>
                <a:ext cx="1613262" cy="71468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ID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ID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ID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3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ID" i="1"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mr>
                          <m:m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en-ID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en-US" dirty="0"/>
              </a:p>
            </p:txBody>
          </p:sp>
        </mc:Choice>
        <mc:Fallback xmlns="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376C13BF-6169-4E18-B3AA-8B2775BD932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57600" y="3948359"/>
                <a:ext cx="1613262" cy="714683"/>
              </a:xfrm>
              <a:prstGeom prst="rect">
                <a:avLst/>
              </a:prstGeom>
              <a:blipFill>
                <a:blip r:embed="rId4"/>
                <a:stretch>
                  <a:fillRect l="-30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0673390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3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xmlns="" id="{8DE943B6-7258-4EDD-AD2F-F1768E9BC8A5}"/>
              </a:ext>
            </a:extLst>
          </p:cNvPr>
          <p:cNvGrpSpPr/>
          <p:nvPr/>
        </p:nvGrpSpPr>
        <p:grpSpPr>
          <a:xfrm>
            <a:off x="429479" y="61099"/>
            <a:ext cx="2085122" cy="666750"/>
            <a:chOff x="228600" y="-29328"/>
            <a:chExt cx="2147132" cy="666750"/>
          </a:xfrm>
        </p:grpSpPr>
        <p:sp>
          <p:nvSpPr>
            <p:cNvPr id="21" name="Round Same Side Corner Rectangle 9">
              <a:extLst>
                <a:ext uri="{FF2B5EF4-FFF2-40B4-BE49-F238E27FC236}">
                  <a16:creationId xmlns:a16="http://schemas.microsoft.com/office/drawing/2014/main" xmlns="" id="{166C60F8-B008-41D7-8B62-81230993C2C6}"/>
                </a:ext>
              </a:extLst>
            </p:cNvPr>
            <p:cNvSpPr/>
            <p:nvPr/>
          </p:nvSpPr>
          <p:spPr>
            <a:xfrm flipV="1">
              <a:off x="228600" y="-29328"/>
              <a:ext cx="2147132" cy="666750"/>
            </a:xfrm>
            <a:prstGeom prst="round2SameRect">
              <a:avLst/>
            </a:prstGeom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E010E78C-3EA0-42D7-9867-FE1E2F537659}"/>
                </a:ext>
              </a:extLst>
            </p:cNvPr>
            <p:cNvSpPr txBox="1"/>
            <p:nvPr/>
          </p:nvSpPr>
          <p:spPr>
            <a:xfrm>
              <a:off x="241163" y="115071"/>
              <a:ext cx="213456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2000" b="1" dirty="0" err="1">
                  <a:solidFill>
                    <a:schemeClr val="bg1"/>
                  </a:solidFill>
                </a:rPr>
                <a:t>Matriks</a:t>
              </a:r>
              <a:r>
                <a:rPr lang="en-ID" sz="2000" b="1" dirty="0">
                  <a:solidFill>
                    <a:schemeClr val="bg1"/>
                  </a:solidFill>
                </a:rPr>
                <a:t> Diagonal</a:t>
              </a:r>
            </a:p>
          </p:txBody>
        </p:sp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733857CA-6F4E-4512-AF38-81E308150203}"/>
              </a:ext>
            </a:extLst>
          </p:cNvPr>
          <p:cNvSpPr/>
          <p:nvPr/>
        </p:nvSpPr>
        <p:spPr>
          <a:xfrm>
            <a:off x="237963" y="900049"/>
            <a:ext cx="6539837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Matriks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diagonal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adalah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matriks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persegi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dengan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anggota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diagonal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utama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sekurang-kurangnya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satu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bilangan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bukan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nol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dan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anggota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lain nol.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xmlns="" id="{717884AF-B894-4A4C-A999-30D5FE5DEF47}"/>
              </a:ext>
            </a:extLst>
          </p:cNvPr>
          <p:cNvGrpSpPr/>
          <p:nvPr/>
        </p:nvGrpSpPr>
        <p:grpSpPr>
          <a:xfrm>
            <a:off x="415368" y="2336481"/>
            <a:ext cx="2015067" cy="584775"/>
            <a:chOff x="228600" y="-29328"/>
            <a:chExt cx="2147132" cy="666750"/>
          </a:xfrm>
        </p:grpSpPr>
        <p:sp>
          <p:nvSpPr>
            <p:cNvPr id="26" name="Round Same Side Corner Rectangle 9">
              <a:extLst>
                <a:ext uri="{FF2B5EF4-FFF2-40B4-BE49-F238E27FC236}">
                  <a16:creationId xmlns:a16="http://schemas.microsoft.com/office/drawing/2014/main" xmlns="" id="{21337566-5BF1-4A95-B844-070DC75C0CB9}"/>
                </a:ext>
              </a:extLst>
            </p:cNvPr>
            <p:cNvSpPr/>
            <p:nvPr/>
          </p:nvSpPr>
          <p:spPr>
            <a:xfrm flipV="1">
              <a:off x="228600" y="-29328"/>
              <a:ext cx="2147132" cy="666750"/>
            </a:xfrm>
            <a:prstGeom prst="round2SameRect">
              <a:avLst/>
            </a:prstGeom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EF9CDDCF-7719-4F33-874B-5D13EEDAC0F3}"/>
                </a:ext>
              </a:extLst>
            </p:cNvPr>
            <p:cNvSpPr txBox="1"/>
            <p:nvPr/>
          </p:nvSpPr>
          <p:spPr>
            <a:xfrm>
              <a:off x="241163" y="87833"/>
              <a:ext cx="2134569" cy="4561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2000" b="1" dirty="0" err="1">
                  <a:solidFill>
                    <a:schemeClr val="bg1"/>
                  </a:solidFill>
                </a:rPr>
                <a:t>Matriks</a:t>
              </a:r>
              <a:r>
                <a:rPr lang="en-ID" sz="2000" b="1" dirty="0">
                  <a:solidFill>
                    <a:schemeClr val="bg1"/>
                  </a:solidFill>
                </a:rPr>
                <a:t> </a:t>
              </a:r>
              <a:r>
                <a:rPr lang="en-ID" sz="2000" b="1" dirty="0" err="1">
                  <a:solidFill>
                    <a:schemeClr val="bg1"/>
                  </a:solidFill>
                </a:rPr>
                <a:t>Skalar</a:t>
              </a:r>
              <a:endParaRPr lang="en-ID" sz="2000" b="1" dirty="0">
                <a:solidFill>
                  <a:schemeClr val="bg1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xmlns="" id="{B5A5396A-2610-4626-9476-9E4F1C8E9872}"/>
                  </a:ext>
                </a:extLst>
              </p:cNvPr>
              <p:cNvSpPr/>
              <p:nvPr/>
            </p:nvSpPr>
            <p:spPr>
              <a:xfrm>
                <a:off x="250149" y="3161211"/>
                <a:ext cx="6539837" cy="584775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US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Jika </a:t>
                </a:r>
                <a:r>
                  <a:rPr lang="en-US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anggota-anggota</a:t>
                </a:r>
                <a:r>
                  <a:rPr lang="en-US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ID" sz="16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11</m:t>
                        </m:r>
                      </m:sub>
                    </m:sSub>
                    <m:r>
                      <a:rPr lang="en-US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en-ID" sz="16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22</m:t>
                        </m:r>
                      </m:sub>
                    </m:sSub>
                    <m:r>
                      <a:rPr lang="en-US" sz="16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en-ID" sz="16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33</m:t>
                        </m:r>
                      </m:sub>
                    </m:sSub>
                    <m:r>
                      <a:rPr lang="en-US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𝑘</m:t>
                    </m:r>
                  </m:oMath>
                </a14:m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di mana </a:t>
                </a:r>
                <a:r>
                  <a:rPr lang="en-ID" sz="16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suatu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bilangan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bukan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nol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dan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satu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maka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matriks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disebut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matriks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skalar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</a:p>
            </p:txBody>
          </p:sp>
        </mc:Choice>
        <mc:Fallback xmlns=""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B5A5396A-2610-4626-9476-9E4F1C8E987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0149" y="3161211"/>
                <a:ext cx="6539837" cy="584775"/>
              </a:xfrm>
              <a:prstGeom prst="rect">
                <a:avLst/>
              </a:prstGeom>
              <a:blipFill>
                <a:blip r:embed="rId2"/>
                <a:stretch>
                  <a:fillRect l="-279" t="-1010" b="-1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xmlns="" id="{0AD880D2-BAB2-41A9-AD63-D2215DB0E132}"/>
                  </a:ext>
                </a:extLst>
              </p:cNvPr>
              <p:cNvSpPr/>
              <p:nvPr/>
            </p:nvSpPr>
            <p:spPr>
              <a:xfrm>
                <a:off x="2560998" y="1574653"/>
                <a:ext cx="1566776" cy="55431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ID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ID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ID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−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7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5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en-ID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en-US" dirty="0"/>
              </a:p>
            </p:txBody>
          </p:sp>
        </mc:Choice>
        <mc:Fallback xmlns="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0AD880D2-BAB2-41A9-AD63-D2215DB0E13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60998" y="1574653"/>
                <a:ext cx="1566776" cy="554319"/>
              </a:xfrm>
              <a:prstGeom prst="rect">
                <a:avLst/>
              </a:prstGeom>
              <a:blipFill>
                <a:blip r:embed="rId3"/>
                <a:stretch>
                  <a:fillRect l="-31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xmlns="" id="{9CD85A8B-424B-4116-9B3F-9429A27989BB}"/>
                  </a:ext>
                </a:extLst>
              </p:cNvPr>
              <p:cNvSpPr/>
              <p:nvPr/>
            </p:nvSpPr>
            <p:spPr>
              <a:xfrm>
                <a:off x="2133600" y="3809164"/>
                <a:ext cx="4008790" cy="83054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ID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ID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ID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                   </m:t>
                    </m:r>
                    <m:r>
                      <a:rPr lang="en-US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𝐵</m:t>
                    </m:r>
                    <m:r>
                      <a:rPr lang="en-US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d>
                      <m:dPr>
                        <m:ctrlPr>
                          <a:rPr lang="en-US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en-US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5</m:t>
                              </m:r>
                            </m:e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5</m:t>
                              </m:r>
                            </m:e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5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en-ID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en-US" dirty="0"/>
              </a:p>
            </p:txBody>
          </p:sp>
        </mc:Choice>
        <mc:Fallback xmlns="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9CD85A8B-424B-4116-9B3F-9429A27989B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3600" y="3809164"/>
                <a:ext cx="4008790" cy="830548"/>
              </a:xfrm>
              <a:prstGeom prst="rect">
                <a:avLst/>
              </a:prstGeom>
              <a:blipFill>
                <a:blip r:embed="rId4"/>
                <a:stretch>
                  <a:fillRect l="-12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5678571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3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xmlns="" id="{8DE943B6-7258-4EDD-AD2F-F1768E9BC8A5}"/>
              </a:ext>
            </a:extLst>
          </p:cNvPr>
          <p:cNvGrpSpPr/>
          <p:nvPr/>
        </p:nvGrpSpPr>
        <p:grpSpPr>
          <a:xfrm>
            <a:off x="429479" y="61099"/>
            <a:ext cx="2085122" cy="666750"/>
            <a:chOff x="228600" y="-29328"/>
            <a:chExt cx="2147132" cy="666750"/>
          </a:xfrm>
        </p:grpSpPr>
        <p:sp>
          <p:nvSpPr>
            <p:cNvPr id="21" name="Round Same Side Corner Rectangle 9">
              <a:extLst>
                <a:ext uri="{FF2B5EF4-FFF2-40B4-BE49-F238E27FC236}">
                  <a16:creationId xmlns:a16="http://schemas.microsoft.com/office/drawing/2014/main" xmlns="" id="{166C60F8-B008-41D7-8B62-81230993C2C6}"/>
                </a:ext>
              </a:extLst>
            </p:cNvPr>
            <p:cNvSpPr/>
            <p:nvPr/>
          </p:nvSpPr>
          <p:spPr>
            <a:xfrm flipV="1">
              <a:off x="228600" y="-29328"/>
              <a:ext cx="2147132" cy="666750"/>
            </a:xfrm>
            <a:prstGeom prst="round2SameRect">
              <a:avLst/>
            </a:prstGeom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E010E78C-3EA0-42D7-9867-FE1E2F537659}"/>
                </a:ext>
              </a:extLst>
            </p:cNvPr>
            <p:cNvSpPr txBox="1"/>
            <p:nvPr/>
          </p:nvSpPr>
          <p:spPr>
            <a:xfrm>
              <a:off x="241163" y="115071"/>
              <a:ext cx="213456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2000" b="1" dirty="0" err="1">
                  <a:solidFill>
                    <a:schemeClr val="bg1"/>
                  </a:solidFill>
                </a:rPr>
                <a:t>Matriks</a:t>
              </a:r>
              <a:r>
                <a:rPr lang="en-ID" sz="2000" b="1" dirty="0">
                  <a:solidFill>
                    <a:schemeClr val="bg1"/>
                  </a:solidFill>
                </a:rPr>
                <a:t> </a:t>
              </a:r>
              <a:r>
                <a:rPr lang="en-ID" sz="2000" b="1" dirty="0" err="1">
                  <a:solidFill>
                    <a:schemeClr val="bg1"/>
                  </a:solidFill>
                </a:rPr>
                <a:t>Identitas</a:t>
              </a:r>
              <a:endParaRPr lang="en-ID" sz="2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733857CA-6F4E-4512-AF38-81E308150203}"/>
              </a:ext>
            </a:extLst>
          </p:cNvPr>
          <p:cNvSpPr/>
          <p:nvPr/>
        </p:nvSpPr>
        <p:spPr>
          <a:xfrm>
            <a:off x="237963" y="900049"/>
            <a:ext cx="4867437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Matriks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persegi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seperti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matriks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disebut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matrik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identitas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xmlns="" id="{717884AF-B894-4A4C-A999-30D5FE5DEF47}"/>
              </a:ext>
            </a:extLst>
          </p:cNvPr>
          <p:cNvGrpSpPr/>
          <p:nvPr/>
        </p:nvGrpSpPr>
        <p:grpSpPr>
          <a:xfrm>
            <a:off x="415368" y="2336481"/>
            <a:ext cx="2015067" cy="584775"/>
            <a:chOff x="228600" y="-29328"/>
            <a:chExt cx="2147132" cy="666750"/>
          </a:xfrm>
        </p:grpSpPr>
        <p:sp>
          <p:nvSpPr>
            <p:cNvPr id="26" name="Round Same Side Corner Rectangle 9">
              <a:extLst>
                <a:ext uri="{FF2B5EF4-FFF2-40B4-BE49-F238E27FC236}">
                  <a16:creationId xmlns:a16="http://schemas.microsoft.com/office/drawing/2014/main" xmlns="" id="{21337566-5BF1-4A95-B844-070DC75C0CB9}"/>
                </a:ext>
              </a:extLst>
            </p:cNvPr>
            <p:cNvSpPr/>
            <p:nvPr/>
          </p:nvSpPr>
          <p:spPr>
            <a:xfrm flipV="1">
              <a:off x="228600" y="-29328"/>
              <a:ext cx="2147132" cy="666750"/>
            </a:xfrm>
            <a:prstGeom prst="round2SameRect">
              <a:avLst/>
            </a:prstGeom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EF9CDDCF-7719-4F33-874B-5D13EEDAC0F3}"/>
                </a:ext>
              </a:extLst>
            </p:cNvPr>
            <p:cNvSpPr txBox="1"/>
            <p:nvPr/>
          </p:nvSpPr>
          <p:spPr>
            <a:xfrm>
              <a:off x="241163" y="87833"/>
              <a:ext cx="2134569" cy="4561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2000" b="1" dirty="0" err="1">
                  <a:solidFill>
                    <a:schemeClr val="bg1"/>
                  </a:solidFill>
                </a:rPr>
                <a:t>Matriks</a:t>
              </a:r>
              <a:r>
                <a:rPr lang="en-ID" sz="2000" b="1" dirty="0">
                  <a:solidFill>
                    <a:schemeClr val="bg1"/>
                  </a:solidFill>
                </a:rPr>
                <a:t> </a:t>
              </a:r>
              <a:r>
                <a:rPr lang="en-ID" sz="2000" b="1" dirty="0" err="1">
                  <a:solidFill>
                    <a:schemeClr val="bg1"/>
                  </a:solidFill>
                </a:rPr>
                <a:t>Segitiga</a:t>
              </a:r>
              <a:endParaRPr lang="en-ID" sz="2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0" name="Rectangle 29">
            <a:extLst>
              <a:ext uri="{FF2B5EF4-FFF2-40B4-BE49-F238E27FC236}">
                <a16:creationId xmlns:a16="http://schemas.microsoft.com/office/drawing/2014/main" xmlns="" id="{B5A5396A-2610-4626-9476-9E4F1C8E9872}"/>
              </a:ext>
            </a:extLst>
          </p:cNvPr>
          <p:cNvSpPr/>
          <p:nvPr/>
        </p:nvSpPr>
        <p:spPr>
          <a:xfrm>
            <a:off x="250149" y="3161211"/>
            <a:ext cx="6988851" cy="61170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Matriks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segitiga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adalah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matriks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berordo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dengan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elemen-elemen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di </a:t>
            </a:r>
            <a:r>
              <a:rPr lang="en-US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matriks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yang </a:t>
            </a:r>
            <a:r>
              <a:rPr lang="en-US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berada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di </a:t>
            </a:r>
            <a:r>
              <a:rPr lang="en-US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bawah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diagonal </a:t>
            </a:r>
            <a:r>
              <a:rPr lang="en-US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utama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atau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diatas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diagonal </a:t>
            </a:r>
            <a:r>
              <a:rPr lang="en-US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utama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semunaya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nol.</a:t>
            </a:r>
            <a:endParaRPr lang="en-ID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xmlns="" id="{0AD880D2-BAB2-41A9-AD63-D2215DB0E132}"/>
                  </a:ext>
                </a:extLst>
              </p:cNvPr>
              <p:cNvSpPr/>
              <p:nvPr/>
            </p:nvSpPr>
            <p:spPr>
              <a:xfrm>
                <a:off x="2560998" y="1574653"/>
                <a:ext cx="4008790" cy="83054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ID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ID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ID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                   </m:t>
                    </m:r>
                    <m:r>
                      <a:rPr lang="en-US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𝐵</m:t>
                    </m:r>
                    <m:r>
                      <a:rPr lang="en-US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d>
                      <m:dPr>
                        <m:ctrlPr>
                          <a:rPr lang="en-US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en-US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en-ID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en-US" dirty="0"/>
              </a:p>
            </p:txBody>
          </p:sp>
        </mc:Choice>
        <mc:Fallback xmlns="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0AD880D2-BAB2-41A9-AD63-D2215DB0E13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60998" y="1574653"/>
                <a:ext cx="4008790" cy="830548"/>
              </a:xfrm>
              <a:prstGeom prst="rect">
                <a:avLst/>
              </a:prstGeom>
              <a:blipFill>
                <a:blip r:embed="rId2"/>
                <a:stretch>
                  <a:fillRect l="-12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0787897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3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85DB05E8-A8A9-2DB4-51EB-27EF6D0A5DF4}"/>
              </a:ext>
            </a:extLst>
          </p:cNvPr>
          <p:cNvSpPr txBox="1"/>
          <p:nvPr/>
        </p:nvSpPr>
        <p:spPr>
          <a:xfrm>
            <a:off x="297895" y="344319"/>
            <a:ext cx="64000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lphaUcPeriod"/>
            </a:pP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Matriks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segitiga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atas</a:t>
            </a:r>
            <a:endParaRPr lang="en-ID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Matriks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dengan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elemen-elemen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dibawah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diagonal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utama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semuanya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nol.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B3B3256C-CEB1-4749-BAE3-0BFBF06D9FE3}"/>
              </a:ext>
            </a:extLst>
          </p:cNvPr>
          <p:cNvGrpSpPr/>
          <p:nvPr/>
        </p:nvGrpSpPr>
        <p:grpSpPr>
          <a:xfrm>
            <a:off x="1767680" y="1142945"/>
            <a:ext cx="2061334" cy="1055995"/>
            <a:chOff x="1767680" y="1142945"/>
            <a:chExt cx="2061334" cy="1055995"/>
          </a:xfrm>
        </p:grpSpPr>
        <p:sp>
          <p:nvSpPr>
            <p:cNvPr id="5" name="Right Triangle 4">
              <a:extLst>
                <a:ext uri="{FF2B5EF4-FFF2-40B4-BE49-F238E27FC236}">
                  <a16:creationId xmlns:a16="http://schemas.microsoft.com/office/drawing/2014/main" xmlns="" id="{3E68F6CE-F21D-4BE1-967F-B1AF0B4A156C}"/>
                </a:ext>
              </a:extLst>
            </p:cNvPr>
            <p:cNvSpPr/>
            <p:nvPr/>
          </p:nvSpPr>
          <p:spPr>
            <a:xfrm>
              <a:off x="2417347" y="1504950"/>
              <a:ext cx="762000" cy="575846"/>
            </a:xfrm>
            <a:prstGeom prst="rtTriangl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" name="Rectangle 2">
                  <a:extLst>
                    <a:ext uri="{FF2B5EF4-FFF2-40B4-BE49-F238E27FC236}">
                      <a16:creationId xmlns:a16="http://schemas.microsoft.com/office/drawing/2014/main" xmlns="" id="{18D0FEC1-F4C5-4D18-B27D-AC54077ACC92}"/>
                    </a:ext>
                  </a:extLst>
                </p:cNvPr>
                <p:cNvSpPr/>
                <p:nvPr/>
              </p:nvSpPr>
              <p:spPr>
                <a:xfrm>
                  <a:off x="1767680" y="1142945"/>
                  <a:ext cx="2061334" cy="105599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ID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 </a:t>
                  </a:r>
                  <a:r>
                    <a:rPr lang="en-ID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=</a:t>
                  </a:r>
                  <a:r>
                    <a:rPr lang="en-ID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14:m>
                    <m:oMath xmlns:m="http://schemas.openxmlformats.org/officeDocument/2006/math">
                      <m:d>
                        <m:dPr>
                          <m:ctrlPr>
                            <a:rPr lang="en-ID" i="1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en-ID" i="1"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4</m:t>
                                </m:r>
                              </m:e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3</m:t>
                                </m:r>
                              </m:e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2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3</m:t>
                                </m:r>
                              </m:e>
                            </m:mr>
                            <m:mr>
                              <m:e>
                                <m:eqArr>
                                  <m:eqArrPr>
                                    <m:ctrlPr>
                                      <a:rPr lang="en-ID" i="1">
                                        <a:latin typeface="Cambria Math"/>
                                        <a:cs typeface="Times New Roman" panose="02020603050405020304" pitchFamily="18" charset="0"/>
                                      </a:rPr>
                                    </m:ctrlPr>
                                  </m:eqArr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0</m:t>
                                    </m:r>
                                  </m:e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e>
                                </m:eqArr>
                              </m:e>
                              <m:e>
                                <m:eqArr>
                                  <m:eqArrPr>
                                    <m:ctrlPr>
                                      <a:rPr lang="en-ID" i="1">
                                        <a:latin typeface="Cambria Math"/>
                                        <a:cs typeface="Times New Roman" panose="02020603050405020304" pitchFamily="18" charset="0"/>
                                      </a:rPr>
                                    </m:ctrlPr>
                                  </m:eqArr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0</m:t>
                                    </m:r>
                                  </m:e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e>
                                </m:eqArr>
                              </m:e>
                              <m:e>
                                <m:eqArr>
                                  <m:eqArrPr>
                                    <m:ctrlPr>
                                      <a:rPr lang="en-ID" i="1">
                                        <a:latin typeface="Cambria Math"/>
                                        <a:cs typeface="Times New Roman" panose="02020603050405020304" pitchFamily="18" charset="0"/>
                                      </a:rPr>
                                    </m:ctrlPr>
                                  </m:eqArr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2</m:t>
                                    </m:r>
                                  </m:e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e>
                                </m:eqArr>
                              </m:e>
                            </m:mr>
                          </m:m>
                          <m:r>
                            <a:rPr lang="en-US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    </m:t>
                          </m:r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1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5</m:t>
                                </m:r>
                              </m:e>
                            </m:mr>
                            <m:mr>
                              <m:e>
                                <m:eqArr>
                                  <m:eqArrPr>
                                    <m:ctrlPr>
                                      <a:rPr lang="en-US" i="1">
                                        <a:latin typeface="Cambria Math"/>
                                        <a:cs typeface="Times New Roman" panose="02020603050405020304" pitchFamily="18" charset="0"/>
                                      </a:rPr>
                                    </m:ctrlPr>
                                  </m:eqArr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6</m:t>
                                    </m:r>
                                  </m:e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4</m:t>
                                    </m:r>
                                  </m:e>
                                </m:eqArr>
                              </m:e>
                            </m:mr>
                          </m:m>
                        </m:e>
                      </m:d>
                    </m:oMath>
                  </a14:m>
                  <a:endPara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3" name="Rectangle 2">
                  <a:extLst>
                    <a:ext uri="{FF2B5EF4-FFF2-40B4-BE49-F238E27FC236}">
                      <a16:creationId xmlns:a16="http://schemas.microsoft.com/office/drawing/2014/main" id="{18D0FEC1-F4C5-4D18-B27D-AC54077ACC92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67680" y="1142945"/>
                  <a:ext cx="2061334" cy="1055995"/>
                </a:xfrm>
                <a:prstGeom prst="rect">
                  <a:avLst/>
                </a:prstGeom>
                <a:blipFill>
                  <a:blip r:embed="rId2"/>
                  <a:stretch>
                    <a:fillRect l="-266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B88ACD58-3D19-43EE-9CF5-71FEC1A781DD}"/>
              </a:ext>
            </a:extLst>
          </p:cNvPr>
          <p:cNvSpPr txBox="1"/>
          <p:nvPr/>
        </p:nvSpPr>
        <p:spPr>
          <a:xfrm>
            <a:off x="297894" y="2293075"/>
            <a:ext cx="64000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lphaUcPeriod" startAt="2"/>
            </a:pP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Matriks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segitiga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bawah</a:t>
            </a:r>
            <a:endParaRPr lang="en-ID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Matriks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dengen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elemen-elemen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di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atas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diagonal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utama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semuanya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nol.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722CF0C4-17C6-49C2-AA82-B9FD567F3FF8}"/>
              </a:ext>
            </a:extLst>
          </p:cNvPr>
          <p:cNvGrpSpPr/>
          <p:nvPr/>
        </p:nvGrpSpPr>
        <p:grpSpPr>
          <a:xfrm>
            <a:off x="1600200" y="3035725"/>
            <a:ext cx="2510174" cy="1054391"/>
            <a:chOff x="1600200" y="3035725"/>
            <a:chExt cx="2510174" cy="1054391"/>
          </a:xfrm>
        </p:grpSpPr>
        <p:sp>
          <p:nvSpPr>
            <p:cNvPr id="10" name="Right Triangle 9">
              <a:extLst>
                <a:ext uri="{FF2B5EF4-FFF2-40B4-BE49-F238E27FC236}">
                  <a16:creationId xmlns:a16="http://schemas.microsoft.com/office/drawing/2014/main" xmlns="" id="{50E476E4-C0F7-45B8-B0E4-F174807B77EF}"/>
                </a:ext>
              </a:extLst>
            </p:cNvPr>
            <p:cNvSpPr/>
            <p:nvPr/>
          </p:nvSpPr>
          <p:spPr>
            <a:xfrm rot="10800000">
              <a:off x="2798346" y="3181350"/>
              <a:ext cx="859253" cy="609600"/>
            </a:xfrm>
            <a:prstGeom prst="rtTriangl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Rectangle 19">
                  <a:extLst>
                    <a:ext uri="{FF2B5EF4-FFF2-40B4-BE49-F238E27FC236}">
                      <a16:creationId xmlns:a16="http://schemas.microsoft.com/office/drawing/2014/main" xmlns="" id="{D1D5442F-AD44-4D15-B141-242C0F1C0657}"/>
                    </a:ext>
                  </a:extLst>
                </p:cNvPr>
                <p:cNvSpPr/>
                <p:nvPr/>
              </p:nvSpPr>
              <p:spPr>
                <a:xfrm>
                  <a:off x="1600200" y="3035725"/>
                  <a:ext cx="2510174" cy="105439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ID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 </a:t>
                  </a:r>
                  <a:r>
                    <a:rPr lang="en-ID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=</a:t>
                  </a:r>
                  <a:r>
                    <a:rPr lang="en-ID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14:m>
                    <m:oMath xmlns:m="http://schemas.openxmlformats.org/officeDocument/2006/math">
                      <m:d>
                        <m:dPr>
                          <m:ctrlPr>
                            <a:rPr lang="en-ID" i="1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en-ID" i="1"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6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2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3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eqArr>
                                  <m:eqArrPr>
                                    <m:ctrlPr>
                                      <a:rPr lang="en-ID" i="1">
                                        <a:latin typeface="Cambria Math"/>
                                        <a:cs typeface="Times New Roman" panose="02020603050405020304" pitchFamily="18" charset="0"/>
                                      </a:rPr>
                                    </m:ctrlPr>
                                  </m:eqArr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3</m:t>
                                    </m:r>
                                  </m:e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−2</m:t>
                                    </m:r>
                                  </m:e>
                                </m:eqArr>
                              </m:e>
                              <m:e>
                                <m:eqArr>
                                  <m:eqArrPr>
                                    <m:ctrlPr>
                                      <a:rPr lang="en-ID" i="1">
                                        <a:latin typeface="Cambria Math"/>
                                        <a:cs typeface="Times New Roman" panose="02020603050405020304" pitchFamily="18" charset="0"/>
                                      </a:rPr>
                                    </m:ctrlPr>
                                  </m:eqArr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4</m:t>
                                    </m:r>
                                  </m:e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1</m:t>
                                    </m:r>
                                  </m:e>
                                </m:eqArr>
                              </m:e>
                              <m:e>
                                <m:eqArr>
                                  <m:eqArrPr>
                                    <m:ctrlPr>
                                      <a:rPr lang="en-ID" i="1">
                                        <a:latin typeface="Cambria Math"/>
                                        <a:cs typeface="Times New Roman" panose="02020603050405020304" pitchFamily="18" charset="0"/>
                                      </a:rPr>
                                    </m:ctrlPr>
                                  </m:eqArr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7</m:t>
                                    </m:r>
                                  </m:e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8</m:t>
                                    </m:r>
                                  </m:e>
                                </m:eqArr>
                              </m:e>
                            </m:mr>
                          </m:m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 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   0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    0</m:t>
                                </m:r>
                              </m:e>
                            </m:mr>
                            <m:mr>
                              <m:e>
                                <m:eqArr>
                                  <m:eqArrPr>
                                    <m:ctrlPr>
                                      <a:rPr lang="en-US" i="1">
                                        <a:latin typeface="Cambria Math"/>
                                        <a:cs typeface="Times New Roman" panose="02020603050405020304" pitchFamily="18" charset="0"/>
                                      </a:rPr>
                                    </m:ctrlPr>
                                  </m:eqArr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    0</m:t>
                                    </m:r>
                                  </m:e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     −1</m:t>
                                    </m:r>
                                  </m:e>
                                </m:eqArr>
                              </m:e>
                            </m:mr>
                          </m:m>
                        </m:e>
                      </m:d>
                    </m:oMath>
                  </a14:m>
                  <a:endPara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20" name="Rectangle 19">
                  <a:extLst>
                    <a:ext uri="{FF2B5EF4-FFF2-40B4-BE49-F238E27FC236}">
                      <a16:creationId xmlns:a16="http://schemas.microsoft.com/office/drawing/2014/main" id="{D1D5442F-AD44-4D15-B141-242C0F1C0657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00200" y="3035725"/>
                  <a:ext cx="2510174" cy="1054391"/>
                </a:xfrm>
                <a:prstGeom prst="rect">
                  <a:avLst/>
                </a:prstGeom>
                <a:blipFill>
                  <a:blip r:embed="rId3"/>
                  <a:stretch>
                    <a:fillRect l="-219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221153558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xmlns="" id="{8DE943B6-7258-4EDD-AD2F-F1768E9BC8A5}"/>
              </a:ext>
            </a:extLst>
          </p:cNvPr>
          <p:cNvGrpSpPr/>
          <p:nvPr/>
        </p:nvGrpSpPr>
        <p:grpSpPr>
          <a:xfrm>
            <a:off x="429479" y="61099"/>
            <a:ext cx="2085122" cy="666750"/>
            <a:chOff x="228600" y="-29328"/>
            <a:chExt cx="2147132" cy="666750"/>
          </a:xfrm>
        </p:grpSpPr>
        <p:sp>
          <p:nvSpPr>
            <p:cNvPr id="21" name="Round Same Side Corner Rectangle 9">
              <a:extLst>
                <a:ext uri="{FF2B5EF4-FFF2-40B4-BE49-F238E27FC236}">
                  <a16:creationId xmlns:a16="http://schemas.microsoft.com/office/drawing/2014/main" xmlns="" id="{166C60F8-B008-41D7-8B62-81230993C2C6}"/>
                </a:ext>
              </a:extLst>
            </p:cNvPr>
            <p:cNvSpPr/>
            <p:nvPr/>
          </p:nvSpPr>
          <p:spPr>
            <a:xfrm flipV="1">
              <a:off x="228600" y="-29328"/>
              <a:ext cx="2147132" cy="666750"/>
            </a:xfrm>
            <a:prstGeom prst="round2SameRect">
              <a:avLst/>
            </a:prstGeom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E010E78C-3EA0-42D7-9867-FE1E2F537659}"/>
                </a:ext>
              </a:extLst>
            </p:cNvPr>
            <p:cNvSpPr txBox="1"/>
            <p:nvPr/>
          </p:nvSpPr>
          <p:spPr>
            <a:xfrm>
              <a:off x="241163" y="115071"/>
              <a:ext cx="213456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2000" b="1" dirty="0" err="1">
                  <a:solidFill>
                    <a:schemeClr val="bg1"/>
                  </a:solidFill>
                </a:rPr>
                <a:t>Matriks</a:t>
              </a:r>
              <a:r>
                <a:rPr lang="en-ID" sz="2000" b="1" dirty="0">
                  <a:solidFill>
                    <a:schemeClr val="bg1"/>
                  </a:solidFill>
                </a:rPr>
                <a:t> </a:t>
              </a:r>
              <a:r>
                <a:rPr lang="en-ID" sz="2000" b="1" dirty="0" err="1">
                  <a:solidFill>
                    <a:schemeClr val="bg1"/>
                  </a:solidFill>
                </a:rPr>
                <a:t>Transpos</a:t>
              </a:r>
              <a:endParaRPr lang="en-ID" sz="2000" b="1" dirty="0">
                <a:solidFill>
                  <a:schemeClr val="bg1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xmlns="" id="{733857CA-6F4E-4512-AF38-81E308150203}"/>
                  </a:ext>
                </a:extLst>
              </p:cNvPr>
              <p:cNvSpPr/>
              <p:nvPr/>
            </p:nvSpPr>
            <p:spPr>
              <a:xfrm>
                <a:off x="237963" y="900049"/>
                <a:ext cx="6331825" cy="830548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/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Matriks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ID" sz="160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𝐴</m:t>
                        </m:r>
                      </m:e>
                      <m:sup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𝑇</m:t>
                        </m:r>
                      </m:sup>
                    </m:sSup>
                  </m:oMath>
                </a14:m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yang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dibentuk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menulis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setiap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baris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dari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sebagai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kolom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yang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bersesuaian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untuk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ID" sz="16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𝐴</m:t>
                        </m:r>
                      </m:e>
                      <m:sup>
                        <m:r>
                          <a:rPr lang="en-US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𝑇</m:t>
                        </m:r>
                      </m:sup>
                    </m:sSup>
                  </m:oMath>
                </a14:m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disebut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matriks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transpos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733857CA-6F4E-4512-AF38-81E30815020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7963" y="900049"/>
                <a:ext cx="6331825" cy="830548"/>
              </a:xfrm>
              <a:prstGeom prst="rect">
                <a:avLst/>
              </a:prstGeom>
              <a:blipFill>
                <a:blip r:embed="rId2"/>
                <a:stretch>
                  <a:fillRect l="-288" r="-3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xmlns="" id="{0AD880D2-BAB2-41A9-AD63-D2215DB0E132}"/>
                  </a:ext>
                </a:extLst>
              </p:cNvPr>
              <p:cNvSpPr/>
              <p:nvPr/>
            </p:nvSpPr>
            <p:spPr>
              <a:xfrm>
                <a:off x="1865248" y="2080852"/>
                <a:ext cx="3077253" cy="83048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ID" i="1" dirty="0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𝐴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3 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× 4</m:t>
                        </m:r>
                      </m:sub>
                    </m:sSub>
                  </m:oMath>
                </a14:m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ID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en-ID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5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−7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e>
                          </m:mr>
                          <m:m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−3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6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−8</m:t>
                              </m:r>
                            </m:e>
                          </m:mr>
                        </m:m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  </m:t>
                        </m:r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e>
                          </m:mr>
                          <m:m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−1</m:t>
                              </m:r>
                            </m:e>
                          </m:mr>
                          <m:m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4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0AD880D2-BAB2-41A9-AD63-D2215DB0E13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65248" y="2080852"/>
                <a:ext cx="3077253" cy="83048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xmlns="" id="{6ECC208A-715D-471C-8371-259E96223A4F}"/>
                  </a:ext>
                </a:extLst>
              </p:cNvPr>
              <p:cNvSpPr/>
              <p:nvPr/>
            </p:nvSpPr>
            <p:spPr>
              <a:xfrm>
                <a:off x="2133600" y="3261591"/>
                <a:ext cx="2191497" cy="11269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ID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𝐴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𝑇</m:t>
                        </m:r>
                      </m:sup>
                    </m:sSup>
                  </m:oMath>
                </a14:m>
                <a:r>
                  <a:rPr lang="en-ID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ID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en-ID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eqArr>
                                <m:eqArrPr>
                                  <m:ctrlPr>
                                    <a:rPr lang="en-ID" i="1" smtClean="0"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</m:ctrlPr>
                                </m:eqArr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5</m:t>
                                  </m:r>
                                </m:e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e>
                              </m:eqArr>
                            </m:e>
                            <m:e>
                              <m:eqArr>
                                <m:eqArrPr>
                                  <m:ctrlPr>
                                    <a:rPr lang="en-ID" i="1" smtClean="0"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</m:ctrlPr>
                                </m:eqArr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0</m:t>
                                  </m:r>
                                </m:e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−7</m:t>
                                  </m:r>
                                </m:e>
                              </m:eqArr>
                            </m:e>
                            <m:e>
                              <m:eqArr>
                                <m:eqArrPr>
                                  <m:ctrlPr>
                                    <a:rPr lang="en-ID" i="1" smtClean="0"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</m:ctrlPr>
                                </m:eqArr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−3</m:t>
                                  </m:r>
                                </m:e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6</m:t>
                                  </m:r>
                                </m:e>
                              </m:eqArr>
                            </m:e>
                          </m:mr>
                          <m:m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−8</m:t>
                              </m:r>
                            </m:e>
                          </m:mr>
                          <m:m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−1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4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6ECC208A-715D-471C-8371-259E96223A4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3600" y="3261591"/>
                <a:ext cx="2191497" cy="112697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3472125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5017</TotalTime>
  <Words>1105</Words>
  <Application>Microsoft Office PowerPoint</Application>
  <PresentationFormat>On-screen Show (16:9)</PresentationFormat>
  <Paragraphs>78</Paragraphs>
  <Slides>15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Office Theme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Aulia Dwiningtyas Putri</dc:creator>
  <cp:lastModifiedBy>Taryo</cp:lastModifiedBy>
  <cp:revision>214</cp:revision>
  <dcterms:created xsi:type="dcterms:W3CDTF">2022-01-17T01:37:52Z</dcterms:created>
  <dcterms:modified xsi:type="dcterms:W3CDTF">2023-04-28T09:41:04Z</dcterms:modified>
</cp:coreProperties>
</file>