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8" r:id="rId3"/>
    <p:sldId id="283" r:id="rId4"/>
    <p:sldId id="302" r:id="rId5"/>
    <p:sldId id="324" r:id="rId6"/>
    <p:sldId id="293" r:id="rId7"/>
    <p:sldId id="329" r:id="rId8"/>
    <p:sldId id="330" r:id="rId9"/>
    <p:sldId id="332" r:id="rId10"/>
    <p:sldId id="331" r:id="rId11"/>
    <p:sldId id="328" r:id="rId12"/>
    <p:sldId id="325" r:id="rId13"/>
    <p:sldId id="317" r:id="rId14"/>
    <p:sldId id="326" r:id="rId15"/>
    <p:sldId id="305" r:id="rId16"/>
    <p:sldId id="333" r:id="rId17"/>
    <p:sldId id="334" r:id="rId18"/>
    <p:sldId id="335" r:id="rId19"/>
    <p:sldId id="336" r:id="rId20"/>
    <p:sldId id="337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22" autoAdjust="0"/>
    <p:restoredTop sz="96331" autoAdjust="0"/>
  </p:normalViewPr>
  <p:slideViewPr>
    <p:cSldViewPr>
      <p:cViewPr varScale="1">
        <p:scale>
          <a:sx n="97" d="100"/>
          <a:sy n="97" d="100"/>
        </p:scale>
        <p:origin x="82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27/04/2023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8165" y="2977351"/>
            <a:ext cx="2379498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3B6860-F7E3-43D3-BED2-6BD9F0883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49" y="948963"/>
            <a:ext cx="2197251" cy="291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356" y="133350"/>
            <a:ext cx="3105844" cy="456803"/>
            <a:chOff x="0" y="132885"/>
            <a:chExt cx="3127612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885"/>
              <a:ext cx="3127612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625522" y="132885"/>
              <a:ext cx="23883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4.2 </a:t>
              </a:r>
              <a:r>
                <a:rPr lang="en-ID" sz="2200" b="1" dirty="0" err="1">
                  <a:solidFill>
                    <a:schemeClr val="bg1"/>
                  </a:solidFill>
                </a:rPr>
                <a:t>Regresi</a:t>
              </a:r>
              <a:r>
                <a:rPr lang="en-ID" sz="2200" b="1" dirty="0">
                  <a:solidFill>
                    <a:schemeClr val="bg1"/>
                  </a:solidFill>
                </a:rPr>
                <a:t> Linear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0CC0836-BB2B-46A9-8D8F-D53B2F997559}"/>
              </a:ext>
            </a:extLst>
          </p:cNvPr>
          <p:cNvGrpSpPr/>
          <p:nvPr/>
        </p:nvGrpSpPr>
        <p:grpSpPr>
          <a:xfrm>
            <a:off x="228600" y="734237"/>
            <a:ext cx="3850088" cy="639895"/>
            <a:chOff x="228600" y="-29328"/>
            <a:chExt cx="2147132" cy="666750"/>
          </a:xfrm>
        </p:grpSpPr>
        <p:sp>
          <p:nvSpPr>
            <p:cNvPr id="31" name="Round Same Side Corner Rectangle 9">
              <a:extLst>
                <a:ext uri="{FF2B5EF4-FFF2-40B4-BE49-F238E27FC236}">
                  <a16:creationId xmlns:a16="http://schemas.microsoft.com/office/drawing/2014/main" id="{E3E4FCD0-83EA-4206-8AE6-326C059E683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40985F3-6E0F-4948-93B5-05D9585BA18E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Garis </a:t>
              </a:r>
              <a:r>
                <a:rPr lang="en-ID" sz="2000" b="1" dirty="0" err="1">
                  <a:solidFill>
                    <a:schemeClr val="bg1"/>
                  </a:solidFill>
                </a:rPr>
                <a:t>Regresi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atau</a:t>
              </a:r>
              <a:r>
                <a:rPr lang="en-ID" sz="2000" b="1" dirty="0">
                  <a:solidFill>
                    <a:schemeClr val="bg1"/>
                  </a:solidFill>
                </a:rPr>
                <a:t> Garis </a:t>
              </a:r>
              <a:r>
                <a:rPr lang="en-ID" sz="2000" b="1" i="1" dirty="0">
                  <a:solidFill>
                    <a:schemeClr val="bg1"/>
                  </a:solidFill>
                </a:rPr>
                <a:t>Best-Fit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3ABEFA-9821-B95F-B326-7F225916DD71}"/>
                  </a:ext>
                </a:extLst>
              </p:cNvPr>
              <p:cNvSpPr txBox="1"/>
              <p:nvPr/>
            </p:nvSpPr>
            <p:spPr>
              <a:xfrm>
                <a:off x="384816" y="1512715"/>
                <a:ext cx="8374368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Garis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regresi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best-fit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yang paling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menggambarkan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sederhana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regresi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dalam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6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diprediksi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independen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regresi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gradien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garis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regresi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= 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konstanta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jika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43ABEFA-9821-B95F-B326-7F225916DD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16" y="1512715"/>
                <a:ext cx="8374368" cy="3293209"/>
              </a:xfrm>
              <a:prstGeom prst="rect">
                <a:avLst/>
              </a:prstGeom>
              <a:blipFill>
                <a:blip r:embed="rId3"/>
                <a:stretch>
                  <a:fillRect l="-364" t="-556" r="-36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/>
              <p:nvPr/>
            </p:nvSpPr>
            <p:spPr>
              <a:xfrm>
                <a:off x="3568212" y="2413339"/>
                <a:ext cx="1676400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ID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e>
                      </m:acc>
                      <m:r>
                        <a:rPr lang="en-ID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𝑚𝑥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</m:oMath>
                  </m:oMathPara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212" y="2413339"/>
                <a:ext cx="1676400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8271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DE943B6-7258-4EDD-AD2F-F1768E9BC8A5}"/>
              </a:ext>
            </a:extLst>
          </p:cNvPr>
          <p:cNvGrpSpPr/>
          <p:nvPr/>
        </p:nvGrpSpPr>
        <p:grpSpPr>
          <a:xfrm>
            <a:off x="429478" y="61099"/>
            <a:ext cx="2999521" cy="852285"/>
            <a:chOff x="228600" y="-29328"/>
            <a:chExt cx="2147132" cy="852285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Metode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Kuadrat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Terkecil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13DD9DF-54D2-79A7-E0B5-BCFF3397D1EB}"/>
              </a:ext>
            </a:extLst>
          </p:cNvPr>
          <p:cNvSpPr txBox="1"/>
          <p:nvPr/>
        </p:nvSpPr>
        <p:spPr>
          <a:xfrm>
            <a:off x="384816" y="872248"/>
            <a:ext cx="8374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Pemilihan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regresi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terkecil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meminimalkan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jumlah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redisu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gambar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2D8056-68CB-1B0A-7043-BF434070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781" y="1580134"/>
            <a:ext cx="7310438" cy="274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78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/>
              <p:nvPr/>
            </p:nvSpPr>
            <p:spPr>
              <a:xfrm>
                <a:off x="609600" y="1000839"/>
                <a:ext cx="7474505" cy="2638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Residu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jarak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vertikal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titik-titik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 dan garis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regresi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gambar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residu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sebagai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	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depeden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diamati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diprediksi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000839"/>
                <a:ext cx="7474505" cy="2638158"/>
              </a:xfrm>
              <a:prstGeom prst="rect">
                <a:avLst/>
              </a:prstGeom>
              <a:blipFill>
                <a:blip r:embed="rId2"/>
                <a:stretch>
                  <a:fillRect l="-408" b="-1848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/>
              <p:nvPr/>
            </p:nvSpPr>
            <p:spPr>
              <a:xfrm>
                <a:off x="2819400" y="2089041"/>
                <a:ext cx="2268415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Residu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089041"/>
                <a:ext cx="2268415" cy="457200"/>
              </a:xfrm>
              <a:prstGeom prst="rect">
                <a:avLst/>
              </a:prstGeom>
              <a:blipFill>
                <a:blip r:embed="rId3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45F219C-9165-3D47-C8A7-A57CF2304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03291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355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DE943B6-7258-4EDD-AD2F-F1768E9BC8A5}"/>
              </a:ext>
            </a:extLst>
          </p:cNvPr>
          <p:cNvGrpSpPr/>
          <p:nvPr/>
        </p:nvGrpSpPr>
        <p:grpSpPr>
          <a:xfrm>
            <a:off x="429478" y="61099"/>
            <a:ext cx="3075721" cy="852285"/>
            <a:chOff x="228600" y="-29328"/>
            <a:chExt cx="2147132" cy="852285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Interpolasi</a:t>
              </a:r>
              <a:r>
                <a:rPr lang="en-ID" sz="2000" b="1" dirty="0">
                  <a:solidFill>
                    <a:schemeClr val="bg1"/>
                  </a:solidFill>
                </a:rPr>
                <a:t>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Ekspolasi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23BB5A5-1E09-500F-EACC-8B1AED0796E9}"/>
              </a:ext>
            </a:extLst>
          </p:cNvPr>
          <p:cNvSpPr txBox="1"/>
          <p:nvPr/>
        </p:nvSpPr>
        <p:spPr>
          <a:xfrm>
            <a:off x="140023" y="785827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Penggunaan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regresi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memprediksi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berada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rentang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interpolasi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sedangkan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penggunaan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regresi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memprediksi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berada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rentang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ekstrapolasi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contoh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F30822-0616-B8D7-3401-0AB858EFD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733550"/>
            <a:ext cx="5995047" cy="288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7212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23232"/>
            <a:ext cx="3666367" cy="465691"/>
            <a:chOff x="0" y="123232"/>
            <a:chExt cx="3922450" cy="4656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569650" y="123232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4.3 </a:t>
              </a:r>
              <a:r>
                <a:rPr lang="en-ID" sz="2200" b="1" dirty="0" err="1">
                  <a:solidFill>
                    <a:schemeClr val="bg1"/>
                  </a:solidFill>
                </a:rPr>
                <a:t>Analisis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Korelasi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5BC6DC2-4476-FFA6-CD64-550D0DA6C912}"/>
              </a:ext>
            </a:extLst>
          </p:cNvPr>
          <p:cNvGrpSpPr/>
          <p:nvPr/>
        </p:nvGrpSpPr>
        <p:grpSpPr>
          <a:xfrm>
            <a:off x="199630" y="792295"/>
            <a:ext cx="2238770" cy="666750"/>
            <a:chOff x="228600" y="-29328"/>
            <a:chExt cx="2147132" cy="666750"/>
          </a:xfrm>
        </p:grpSpPr>
        <p:sp>
          <p:nvSpPr>
            <p:cNvPr id="10" name="Round Same Side Corner Rectangle 9">
              <a:extLst>
                <a:ext uri="{FF2B5EF4-FFF2-40B4-BE49-F238E27FC236}">
                  <a16:creationId xmlns:a16="http://schemas.microsoft.com/office/drawing/2014/main" id="{2D38CA1B-52E9-256B-81C2-2B96A25DA2D7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1066DA-45E3-7087-29C0-EF969080FB26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Koefisien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Korelasi</a:t>
              </a:r>
              <a:endParaRPr lang="en-ID" sz="2000" b="1" i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3C8407-209D-2E83-F68A-D4A077C882FD}"/>
                  </a:ext>
                </a:extLst>
              </p:cNvPr>
              <p:cNvSpPr txBox="1"/>
              <p:nvPr/>
            </p:nvSpPr>
            <p:spPr>
              <a:xfrm>
                <a:off x="237037" y="1603444"/>
                <a:ext cx="738296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menunjukkan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kekutaan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Nilai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koefisein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menunjukkan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terjadinya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sempurna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sedangkan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menunjukkan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tidak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E3C8407-209D-2E83-F68A-D4A077C882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037" y="1603444"/>
                <a:ext cx="7382963" cy="1077218"/>
              </a:xfrm>
              <a:prstGeom prst="rect">
                <a:avLst/>
              </a:prstGeom>
              <a:blipFill>
                <a:blip r:embed="rId3"/>
                <a:stretch>
                  <a:fillRect l="-495" t="-1695" r="-413" b="-621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14AEA8D1-DADB-099E-DC90-CC259BFB2D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127" y="2571750"/>
            <a:ext cx="2065385" cy="17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3BB5A5-1E09-500F-EACC-8B1AED0796E9}"/>
              </a:ext>
            </a:extLst>
          </p:cNvPr>
          <p:cNvSpPr txBox="1"/>
          <p:nvPr/>
        </p:nvSpPr>
        <p:spPr>
          <a:xfrm>
            <a:off x="152400" y="397728"/>
            <a:ext cx="7474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diagram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EC023F-8469-686D-B874-2DB09022F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28725"/>
            <a:ext cx="73723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932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48A5AD-330B-D480-82E6-FB09ACA86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794325"/>
            <a:ext cx="7704654" cy="38348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/>
              <p:nvPr/>
            </p:nvSpPr>
            <p:spPr>
              <a:xfrm>
                <a:off x="254555" y="209550"/>
                <a:ext cx="80512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koefisein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−1&lt;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&lt;0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menunjukkan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berbagai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tingkat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hubungan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55" y="209550"/>
                <a:ext cx="8051245" cy="584775"/>
              </a:xfrm>
              <a:prstGeom prst="rect">
                <a:avLst/>
              </a:prstGeom>
              <a:blipFill>
                <a:blip r:embed="rId3"/>
                <a:stretch>
                  <a:fillRect l="-454" t="-3125" b="-1250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4526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DE943B6-7258-4EDD-AD2F-F1768E9BC8A5}"/>
              </a:ext>
            </a:extLst>
          </p:cNvPr>
          <p:cNvGrpSpPr/>
          <p:nvPr/>
        </p:nvGrpSpPr>
        <p:grpSpPr>
          <a:xfrm>
            <a:off x="381000" y="369556"/>
            <a:ext cx="3075721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Koefisien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Korelasi</a:t>
              </a:r>
              <a:r>
                <a:rPr lang="en-ID" sz="2000" b="1" dirty="0">
                  <a:solidFill>
                    <a:schemeClr val="bg1"/>
                  </a:solidFill>
                </a:rPr>
                <a:t> Pearson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23BB5A5-1E09-500F-EACC-8B1AED0796E9}"/>
              </a:ext>
            </a:extLst>
          </p:cNvPr>
          <p:cNvSpPr txBox="1"/>
          <p:nvPr/>
        </p:nvSpPr>
        <p:spPr>
          <a:xfrm>
            <a:off x="279157" y="1311973"/>
            <a:ext cx="7474505" cy="152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Pearson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jenis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digunkana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mengukur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tingkat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berhubungan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linear.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Koefiseien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Pearosn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menunjukkan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tingkat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independent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Perhatikaan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rumus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koefisein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8AB9465-33E9-2585-06C0-0892F98120C5}"/>
                  </a:ext>
                </a:extLst>
              </p:cNvPr>
              <p:cNvSpPr/>
              <p:nvPr/>
            </p:nvSpPr>
            <p:spPr>
              <a:xfrm>
                <a:off x="1752600" y="3235299"/>
                <a:ext cx="5112305" cy="9318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nary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(</m:t>
                                    </m:r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bar>
                                      <m:barPr>
                                        <m:pos m:val="top"/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</m:bar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atau    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𝑥𝑦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− </m:t>
                            </m:r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</m:nary>
                        <m:bar>
                          <m:barPr>
                            <m:pos m:val="top"/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en-US" sz="16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−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𝑥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rad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subHide m:val="on"/>
                                <m:supHide m:val="on"/>
                                <m:ctrlP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−</m:t>
                                </m:r>
                                <m:r>
                                  <a:rPr lang="en-U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sz="16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e>
                        </m:rad>
                      </m:den>
                    </m:f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8AB9465-33E9-2585-06C0-0892F98120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3235299"/>
                <a:ext cx="5112305" cy="931875"/>
              </a:xfrm>
              <a:prstGeom prst="rect">
                <a:avLst/>
              </a:prstGeom>
              <a:blipFill>
                <a:blip r:embed="rId2"/>
                <a:stretch>
                  <a:fillRect t="-13376" b="-19745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47597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DE943B6-7258-4EDD-AD2F-F1768E9BC8A5}"/>
              </a:ext>
            </a:extLst>
          </p:cNvPr>
          <p:cNvGrpSpPr/>
          <p:nvPr/>
        </p:nvGrpSpPr>
        <p:grpSpPr>
          <a:xfrm>
            <a:off x="381001" y="369556"/>
            <a:ext cx="2667000" cy="666750"/>
            <a:chOff x="228600" y="-29328"/>
            <a:chExt cx="2147132" cy="666750"/>
          </a:xfrm>
        </p:grpSpPr>
        <p:sp>
          <p:nvSpPr>
            <p:cNvPr id="21" name="Round Same Side Corner Rectangle 9">
              <a:extLst>
                <a:ext uri="{FF2B5EF4-FFF2-40B4-BE49-F238E27FC236}">
                  <a16:creationId xmlns:a16="http://schemas.microsoft.com/office/drawing/2014/main" id="{166C60F8-B008-41D7-8B62-81230993C2C6}"/>
                </a:ext>
              </a:extLst>
            </p:cNvPr>
            <p:cNvSpPr/>
            <p:nvPr/>
          </p:nvSpPr>
          <p:spPr>
            <a:xfrm flipV="1">
              <a:off x="228600" y="-29328"/>
              <a:ext cx="214713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10E78C-3EA0-42D7-9867-FE1E2F537659}"/>
                </a:ext>
              </a:extLst>
            </p:cNvPr>
            <p:cNvSpPr txBox="1"/>
            <p:nvPr/>
          </p:nvSpPr>
          <p:spPr>
            <a:xfrm>
              <a:off x="241163" y="115071"/>
              <a:ext cx="21345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Koefisien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Determinasi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/>
              <p:nvPr/>
            </p:nvSpPr>
            <p:spPr>
              <a:xfrm>
                <a:off x="279157" y="1311973"/>
                <a:ext cx="4597643" cy="2264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digunakan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memprediksi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melihat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seberapa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pengaruh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independent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kuadrat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tingkat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berdasarkan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57" y="1311973"/>
                <a:ext cx="4597643" cy="2264081"/>
              </a:xfrm>
              <a:prstGeom prst="rect">
                <a:avLst/>
              </a:prstGeom>
              <a:blipFill>
                <a:blip r:embed="rId2"/>
                <a:stretch>
                  <a:fillRect l="-796" r="-663" b="-241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F71815A3-1779-2312-13DA-B0A59B0DB0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2414067"/>
                  </p:ext>
                </p:extLst>
              </p:nvPr>
            </p:nvGraphicFramePr>
            <p:xfrm>
              <a:off x="5283443" y="1042068"/>
              <a:ext cx="3708157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9800">
                      <a:extLst>
                        <a:ext uri="{9D8B030D-6E8A-4147-A177-3AD203B41FA5}">
                          <a16:colId xmlns:a16="http://schemas.microsoft.com/office/drawing/2014/main" val="2121821500"/>
                        </a:ext>
                      </a:extLst>
                    </a:gridCol>
                    <a:gridCol w="1498357">
                      <a:extLst>
                        <a:ext uri="{9D8B030D-6E8A-4147-A177-3AD203B41FA5}">
                          <a16:colId xmlns:a16="http://schemas.microsoft.com/office/drawing/2014/main" val="8797861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Nilai </a:t>
                          </a:r>
                          <a:r>
                            <a:rPr lang="en-US" sz="1400" dirty="0" err="1"/>
                            <a:t>Koefisien</a:t>
                          </a:r>
                          <a:r>
                            <a:rPr lang="en-US" sz="1400" dirty="0"/>
                            <a:t> </a:t>
                          </a:r>
                          <a:r>
                            <a:rPr lang="en-US" sz="1400" dirty="0" err="1"/>
                            <a:t>Determinasi</a:t>
                          </a:r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Tingkat </a:t>
                          </a:r>
                          <a:r>
                            <a:rPr lang="en-US" sz="1400" dirty="0" err="1"/>
                            <a:t>Korelasi</a:t>
                          </a:r>
                          <a:endParaRPr lang="en-ID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12289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Tidak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ada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korelasi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33572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0&lt;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&lt;0,25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Sangat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lemah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4565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0,25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≤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≤0,50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Lemah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4701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50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≤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&lt;0,75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Sedang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08024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7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5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≤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&lt;0,90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Kuat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07389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0,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90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≤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&lt;1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Sangat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kuat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2204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sempurna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226916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F71815A3-1779-2312-13DA-B0A59B0DB07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2414067"/>
                  </p:ext>
                </p:extLst>
              </p:nvPr>
            </p:nvGraphicFramePr>
            <p:xfrm>
              <a:off x="5283443" y="1042068"/>
              <a:ext cx="3708157" cy="2966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9800">
                      <a:extLst>
                        <a:ext uri="{9D8B030D-6E8A-4147-A177-3AD203B41FA5}">
                          <a16:colId xmlns:a16="http://schemas.microsoft.com/office/drawing/2014/main" val="2121821500"/>
                        </a:ext>
                      </a:extLst>
                    </a:gridCol>
                    <a:gridCol w="1498357">
                      <a:extLst>
                        <a:ext uri="{9D8B030D-6E8A-4147-A177-3AD203B41FA5}">
                          <a16:colId xmlns:a16="http://schemas.microsoft.com/office/drawing/2014/main" val="8797861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Nilai </a:t>
                          </a:r>
                          <a:r>
                            <a:rPr lang="en-US" sz="1400" dirty="0" err="1"/>
                            <a:t>Koefisien</a:t>
                          </a:r>
                          <a:r>
                            <a:rPr lang="en-US" sz="1400" dirty="0"/>
                            <a:t> </a:t>
                          </a:r>
                          <a:r>
                            <a:rPr lang="en-US" sz="1400" dirty="0" err="1"/>
                            <a:t>Determinasi</a:t>
                          </a:r>
                          <a:endParaRPr lang="en-ID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Tingkat </a:t>
                          </a:r>
                          <a:r>
                            <a:rPr lang="en-US" sz="1400" dirty="0" err="1"/>
                            <a:t>Korelasi</a:t>
                          </a:r>
                          <a:endParaRPr lang="en-ID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12289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101639" r="-69146" b="-6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Tidak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ada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korelasi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33572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201639" r="-69146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Sangat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lemah</a:t>
                          </a: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4565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301639" r="-69146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Lemah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47016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401639" r="-69146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Sedang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208024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501639" r="-69146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Kuat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007389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601639" r="-69146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Sangat </a:t>
                          </a:r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kuat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22042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5" t="-701639" r="-69146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sempurna</a:t>
                          </a:r>
                          <a:endParaRPr lang="en-ID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22691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464791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/>
              <p:nvPr/>
            </p:nvSpPr>
            <p:spPr>
              <a:xfrm>
                <a:off x="409968" y="730427"/>
                <a:ext cx="6655043" cy="1156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korelasi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berkisar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antara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≤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diubah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kedalam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persentase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(%)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menyatakan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besar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pengaruh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independen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terhadap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variabel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3BB5A5-1E09-500F-EACC-8B1AED0796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68" y="730427"/>
                <a:ext cx="6655043" cy="1156086"/>
              </a:xfrm>
              <a:prstGeom prst="rect">
                <a:avLst/>
              </a:prstGeom>
              <a:blipFill>
                <a:blip r:embed="rId2"/>
                <a:stretch>
                  <a:fillRect l="-458" r="-458" b="-634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4F2727-E6AA-21F6-BCC0-1B3EC6AACDBE}"/>
                  </a:ext>
                </a:extLst>
              </p:cNvPr>
              <p:cNvSpPr/>
              <p:nvPr/>
            </p:nvSpPr>
            <p:spPr>
              <a:xfrm>
                <a:off x="1943101" y="2190750"/>
                <a:ext cx="3429000" cy="76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Koefisien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determinasi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100%</m:t>
                    </m:r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54F2727-E6AA-21F6-BCC0-1B3EC6AACD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1" y="2190750"/>
                <a:ext cx="3429000" cy="762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E93540E-92C7-947B-F506-9CE59FEEA2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03291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8901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5AF89A-8E36-238E-31F8-E6A4090C59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857" cy="561898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617987" y="702268"/>
            <a:ext cx="3884690" cy="1065886"/>
            <a:chOff x="1388493" y="536246"/>
            <a:chExt cx="1395377" cy="843009"/>
          </a:xfrm>
        </p:grpSpPr>
        <p:grpSp>
          <p:nvGrpSpPr>
            <p:cNvPr id="16" name="Group 15"/>
            <p:cNvGrpSpPr/>
            <p:nvPr/>
          </p:nvGrpSpPr>
          <p:grpSpPr>
            <a:xfrm>
              <a:off x="1388493" y="545950"/>
              <a:ext cx="1395377" cy="833305"/>
              <a:chOff x="1388493" y="545950"/>
              <a:chExt cx="1395377" cy="83330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3" y="545950"/>
                <a:ext cx="1395377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433692" y="624653"/>
                <a:ext cx="1311152" cy="754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STATISTIKA REGRESI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2744844" y="536246"/>
              <a:ext cx="39026" cy="6030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970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4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107037"/>
            <a:ext cx="3505200" cy="456803"/>
            <a:chOff x="11151" y="114142"/>
            <a:chExt cx="3722649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1" y="114142"/>
              <a:ext cx="3722649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667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4.1 Diagram </a:t>
              </a:r>
              <a:r>
                <a:rPr lang="en-ID" sz="2200" b="1" dirty="0" err="1">
                  <a:solidFill>
                    <a:schemeClr val="bg1"/>
                  </a:solidFill>
                </a:rPr>
                <a:t>Pencar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00195" y="821318"/>
            <a:ext cx="7848600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 plot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diagram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menunjukkan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digambarakan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bentuk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pada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bidang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Cartesius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244C6E9-310F-9E97-173D-F0F039969B13}"/>
              </a:ext>
            </a:extLst>
          </p:cNvPr>
          <p:cNvSpPr/>
          <p:nvPr/>
        </p:nvSpPr>
        <p:spPr>
          <a:xfrm>
            <a:off x="2034347" y="2863835"/>
            <a:ext cx="2971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D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1A902C-DF44-4B18-A9B7-721AACA738FE}"/>
              </a:ext>
            </a:extLst>
          </p:cNvPr>
          <p:cNvGrpSpPr/>
          <p:nvPr/>
        </p:nvGrpSpPr>
        <p:grpSpPr>
          <a:xfrm>
            <a:off x="1066800" y="2437702"/>
            <a:ext cx="5638800" cy="1706563"/>
            <a:chOff x="6172200" y="565684"/>
            <a:chExt cx="3124200" cy="19298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B56662B-F51D-4DA2-8C71-DD82FF58B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565684"/>
              <a:ext cx="3124200" cy="1929866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4D2BD28-9623-408F-836A-93A06FA3736C}"/>
                </a:ext>
              </a:extLst>
            </p:cNvPr>
            <p:cNvSpPr/>
            <p:nvPr/>
          </p:nvSpPr>
          <p:spPr>
            <a:xfrm>
              <a:off x="6324600" y="720367"/>
              <a:ext cx="2971800" cy="149661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Independen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yang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memengaruhi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atau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yang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menyebabkan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berubahnya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  <a:p>
              <a:pPr algn="just"/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en-U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Dependen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yang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nilainya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dipengaruhi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oleh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variabel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independen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ID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7AEE48-1037-BBDC-0A63-569EEC654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669899"/>
            <a:ext cx="2948048" cy="24500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7F8647-80FA-170B-5B7D-D5E3D3962D29}"/>
              </a:ext>
            </a:extLst>
          </p:cNvPr>
          <p:cNvSpPr txBox="1"/>
          <p:nvPr/>
        </p:nvSpPr>
        <p:spPr>
          <a:xfrm>
            <a:off x="381000" y="2857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Perhatikan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diagram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4A160C-33C3-8EFE-B5D6-C5773DCE47E6}"/>
              </a:ext>
            </a:extLst>
          </p:cNvPr>
          <p:cNvSpPr txBox="1"/>
          <p:nvPr/>
        </p:nvSpPr>
        <p:spPr>
          <a:xfrm>
            <a:off x="270932" y="3163333"/>
            <a:ext cx="81872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disebut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melihat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perlu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diperhatikan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langkah-langkah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5678571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B7FB58-B97D-5FCA-CAB6-45AF8FAD344D}"/>
              </a:ext>
            </a:extLst>
          </p:cNvPr>
          <p:cNvSpPr txBox="1"/>
          <p:nvPr/>
        </p:nvSpPr>
        <p:spPr>
          <a:xfrm>
            <a:off x="304800" y="257133"/>
            <a:ext cx="792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menentukan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D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EAFD3E-FE88-15F9-8CEE-F12E06126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350" y="1543049"/>
            <a:ext cx="2457450" cy="23281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5D1AD9-B59D-70DB-2DF0-A178E101884F}"/>
              </a:ext>
            </a:extLst>
          </p:cNvPr>
          <p:cNvSpPr txBox="1"/>
          <p:nvPr/>
        </p:nvSpPr>
        <p:spPr>
          <a:xfrm>
            <a:off x="330200" y="797264"/>
            <a:ext cx="762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independen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meningkat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juga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meningkat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73390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75D1AD9-B59D-70DB-2DF0-A178E101884F}"/>
              </a:ext>
            </a:extLst>
          </p:cNvPr>
          <p:cNvSpPr txBox="1"/>
          <p:nvPr/>
        </p:nvSpPr>
        <p:spPr>
          <a:xfrm>
            <a:off x="228600" y="209550"/>
            <a:ext cx="762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negatif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independen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meningkat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menurun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357A94-190E-2998-9714-53D312313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671348"/>
            <a:ext cx="1905000" cy="17407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287F8C-A869-8148-704F-2ADB02E4A689}"/>
              </a:ext>
            </a:extLst>
          </p:cNvPr>
          <p:cNvSpPr txBox="1"/>
          <p:nvPr/>
        </p:nvSpPr>
        <p:spPr>
          <a:xfrm>
            <a:off x="228600" y="2451673"/>
            <a:ext cx="762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Tidak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menyebar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secara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8A72F4-F40C-5555-D88A-E8E9EED7F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188" y="2860553"/>
            <a:ext cx="1844412" cy="181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6203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B7FB58-B97D-5FCA-CAB6-45AF8FAD344D}"/>
              </a:ext>
            </a:extLst>
          </p:cNvPr>
          <p:cNvSpPr txBox="1"/>
          <p:nvPr/>
        </p:nvSpPr>
        <p:spPr>
          <a:xfrm>
            <a:off x="336755" y="133350"/>
            <a:ext cx="792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Kekuatan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korelasi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antara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dua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variabel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D1AD9-B59D-70DB-2DF0-A178E101884F}"/>
              </a:ext>
            </a:extLst>
          </p:cNvPr>
          <p:cNvSpPr txBox="1"/>
          <p:nvPr/>
        </p:nvSpPr>
        <p:spPr>
          <a:xfrm>
            <a:off x="304800" y="514350"/>
            <a:ext cx="8153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Jika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diagram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semakin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semakin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sebaliknya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semakin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menyebar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semakin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lemah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224E29-5946-E5F3-C6F6-587E88F81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18245"/>
            <a:ext cx="5943600" cy="34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7025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B7FB58-B97D-5FCA-CAB6-45AF8FAD344D}"/>
              </a:ext>
            </a:extLst>
          </p:cNvPr>
          <p:cNvSpPr txBox="1"/>
          <p:nvPr/>
        </p:nvSpPr>
        <p:spPr>
          <a:xfrm>
            <a:off x="304800" y="209550"/>
            <a:ext cx="792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Kelinearan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diagram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pencar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D1AD9-B59D-70DB-2DF0-A178E101884F}"/>
              </a:ext>
            </a:extLst>
          </p:cNvPr>
          <p:cNvSpPr txBox="1"/>
          <p:nvPr/>
        </p:nvSpPr>
        <p:spPr>
          <a:xfrm>
            <a:off x="304800" y="590550"/>
            <a:ext cx="762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Hubungan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linear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terjadi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titik-titik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diagram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membentuk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menyerupai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garis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D3B593-8E56-6726-952A-4D38D6EC6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272796"/>
            <a:ext cx="5438775" cy="342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0377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B7FB58-B97D-5FCA-CAB6-45AF8FAD344D}"/>
              </a:ext>
            </a:extLst>
          </p:cNvPr>
          <p:cNvSpPr txBox="1"/>
          <p:nvPr/>
        </p:nvSpPr>
        <p:spPr>
          <a:xfrm>
            <a:off x="304800" y="209550"/>
            <a:ext cx="792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Pencilan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outlier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D1AD9-B59D-70DB-2DF0-A178E101884F}"/>
              </a:ext>
            </a:extLst>
          </p:cNvPr>
          <p:cNvSpPr txBox="1"/>
          <p:nvPr/>
        </p:nvSpPr>
        <p:spPr>
          <a:xfrm>
            <a:off x="304800" y="590550"/>
            <a:ext cx="8001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Pencilan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menyimpang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terlalu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jauh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lainnya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sekumpulan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yang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terletak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jauh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pesebaran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6EA03F-DED5-BC5C-B9DF-522E646F8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657350"/>
            <a:ext cx="3539644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8406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5746</TotalTime>
  <Words>665</Words>
  <Application>Microsoft Office PowerPoint</Application>
  <PresentationFormat>On-screen Show (16:9)</PresentationFormat>
  <Paragraphs>77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nabila.cahya1010@gmail.com</cp:lastModifiedBy>
  <cp:revision>218</cp:revision>
  <dcterms:created xsi:type="dcterms:W3CDTF">2022-01-17T01:37:52Z</dcterms:created>
  <dcterms:modified xsi:type="dcterms:W3CDTF">2023-04-27T14:15:04Z</dcterms:modified>
</cp:coreProperties>
</file>